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679" r:id="rId4"/>
    <p:sldId id="682" r:id="rId5"/>
    <p:sldId id="683" r:id="rId6"/>
    <p:sldId id="668" r:id="rId7"/>
    <p:sldId id="669" r:id="rId8"/>
    <p:sldId id="671" r:id="rId9"/>
    <p:sldId id="492" r:id="rId10"/>
    <p:sldId id="672" r:id="rId11"/>
    <p:sldId id="673" r:id="rId12"/>
    <p:sldId id="674" r:id="rId13"/>
    <p:sldId id="675" r:id="rId14"/>
    <p:sldId id="676" r:id="rId15"/>
    <p:sldId id="677" r:id="rId16"/>
    <p:sldId id="678" r:id="rId17"/>
    <p:sldId id="680" r:id="rId18"/>
    <p:sldId id="477" r:id="rId19"/>
    <p:sldId id="399" r:id="rId20"/>
    <p:sldId id="409" r:id="rId21"/>
    <p:sldId id="481" r:id="rId22"/>
    <p:sldId id="482" r:id="rId23"/>
    <p:sldId id="6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shannainsukha@soyuztechnologies.com" initials="n" lastIdx="1" clrIdx="0">
    <p:extLst>
      <p:ext uri="{19B8F6BF-5375-455C-9EA6-DF929625EA0E}">
        <p15:presenceInfo xmlns:p15="http://schemas.microsoft.com/office/powerpoint/2012/main" userId="33f92bb80d3d82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2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6FC22-90E1-4EBA-876F-161CDFE5E7D1}" type="doc">
      <dgm:prSet loTypeId="urn:microsoft.com/office/officeart/2005/8/layout/chevron1" loCatId="process" qsTypeId="urn:microsoft.com/office/officeart/2005/8/quickstyle/3d1" qsCatId="3D" csTypeId="urn:microsoft.com/office/officeart/2005/8/colors/accent1_2" csCatId="accent1" phldr="1"/>
      <dgm:spPr/>
    </dgm:pt>
    <dgm:pt modelId="{01844871-EA1A-4C1D-A45F-8055CD278CD2}">
      <dgm:prSet phldrT="[Text]"/>
      <dgm:spPr/>
      <dgm:t>
        <a:bodyPr/>
        <a:lstStyle/>
        <a:p>
          <a:r>
            <a:rPr lang="en-US" dirty="0"/>
            <a:t>Tool and Setup</a:t>
          </a:r>
        </a:p>
      </dgm:t>
    </dgm:pt>
    <dgm:pt modelId="{6C0AF254-F597-4286-B7D2-72E56C8CEC42}" type="parTrans" cxnId="{CA0BEEE5-DCC8-49CE-9265-29D488EEA9A7}">
      <dgm:prSet/>
      <dgm:spPr/>
      <dgm:t>
        <a:bodyPr/>
        <a:lstStyle/>
        <a:p>
          <a:endParaRPr lang="en-US"/>
        </a:p>
      </dgm:t>
    </dgm:pt>
    <dgm:pt modelId="{505E2FA1-6F22-4514-BF45-F6650B28615E}" type="sibTrans" cxnId="{CA0BEEE5-DCC8-49CE-9265-29D488EEA9A7}">
      <dgm:prSet/>
      <dgm:spPr/>
      <dgm:t>
        <a:bodyPr/>
        <a:lstStyle/>
        <a:p>
          <a:endParaRPr lang="en-US"/>
        </a:p>
      </dgm:t>
    </dgm:pt>
    <dgm:pt modelId="{0BB07ED9-71B9-4C65-BCE1-863379690879}">
      <dgm:prSet phldrT="[Text]"/>
      <dgm:spPr/>
      <dgm:t>
        <a:bodyPr/>
        <a:lstStyle/>
        <a:p>
          <a:r>
            <a:rPr lang="en-US" dirty="0"/>
            <a:t>Deployment</a:t>
          </a:r>
        </a:p>
      </dgm:t>
    </dgm:pt>
    <dgm:pt modelId="{81C92383-B347-48C0-A7E6-05A5F3470E04}" type="parTrans" cxnId="{3C200B2A-9FE2-4134-9FA4-084FCD9DF877}">
      <dgm:prSet/>
      <dgm:spPr/>
      <dgm:t>
        <a:bodyPr/>
        <a:lstStyle/>
        <a:p>
          <a:endParaRPr lang="en-US"/>
        </a:p>
      </dgm:t>
    </dgm:pt>
    <dgm:pt modelId="{69FE8893-19AD-408E-B044-8D8E6E1A63F5}" type="sibTrans" cxnId="{3C200B2A-9FE2-4134-9FA4-084FCD9DF877}">
      <dgm:prSet/>
      <dgm:spPr/>
      <dgm:t>
        <a:bodyPr/>
        <a:lstStyle/>
        <a:p>
          <a:endParaRPr lang="en-US"/>
        </a:p>
      </dgm:t>
    </dgm:pt>
    <dgm:pt modelId="{C3DFC779-17DD-47C4-9B87-9FE9AC876E23}">
      <dgm:prSet phldrT="[Text]"/>
      <dgm:spPr/>
      <dgm:t>
        <a:bodyPr/>
        <a:lstStyle/>
        <a:p>
          <a:r>
            <a:rPr lang="en-US" dirty="0"/>
            <a:t>Maintenance</a:t>
          </a:r>
        </a:p>
      </dgm:t>
    </dgm:pt>
    <dgm:pt modelId="{DA07E7BB-910C-4417-BE4B-4A9283BE1C45}" type="parTrans" cxnId="{BD9B9340-FF15-435C-A245-7B1687B1131D}">
      <dgm:prSet/>
      <dgm:spPr/>
      <dgm:t>
        <a:bodyPr/>
        <a:lstStyle/>
        <a:p>
          <a:endParaRPr lang="en-US"/>
        </a:p>
      </dgm:t>
    </dgm:pt>
    <dgm:pt modelId="{3F79964F-725D-4B28-A70F-FAF06839B6DA}" type="sibTrans" cxnId="{BD9B9340-FF15-435C-A245-7B1687B1131D}">
      <dgm:prSet/>
      <dgm:spPr/>
      <dgm:t>
        <a:bodyPr/>
        <a:lstStyle/>
        <a:p>
          <a:endParaRPr lang="en-US"/>
        </a:p>
      </dgm:t>
    </dgm:pt>
    <dgm:pt modelId="{F90CA946-2FDA-4542-A17F-D091658321C4}">
      <dgm:prSet phldrT="[Text]"/>
      <dgm:spPr/>
      <dgm:t>
        <a:bodyPr/>
        <a:lstStyle/>
        <a:p>
          <a:r>
            <a:rPr lang="en-US" dirty="0"/>
            <a:t>Design</a:t>
          </a:r>
        </a:p>
      </dgm:t>
    </dgm:pt>
    <dgm:pt modelId="{E8301B47-C249-4994-BFEC-9F22803B5D25}" type="parTrans" cxnId="{3DCF59D6-B0F3-427E-8DB2-E71C8655AAE5}">
      <dgm:prSet/>
      <dgm:spPr/>
      <dgm:t>
        <a:bodyPr/>
        <a:lstStyle/>
        <a:p>
          <a:endParaRPr lang="en-US"/>
        </a:p>
      </dgm:t>
    </dgm:pt>
    <dgm:pt modelId="{80EB58BC-2112-4DB1-A28E-D5FB96DC85F4}" type="sibTrans" cxnId="{3DCF59D6-B0F3-427E-8DB2-E71C8655AAE5}">
      <dgm:prSet/>
      <dgm:spPr/>
      <dgm:t>
        <a:bodyPr/>
        <a:lstStyle/>
        <a:p>
          <a:endParaRPr lang="en-US"/>
        </a:p>
      </dgm:t>
    </dgm:pt>
    <dgm:pt modelId="{FC4619C0-AC5C-4DE2-8699-36336A1D7D58}">
      <dgm:prSet phldrT="[Text]"/>
      <dgm:spPr/>
      <dgm:t>
        <a:bodyPr/>
        <a:lstStyle/>
        <a:p>
          <a:r>
            <a:rPr lang="en-US" dirty="0"/>
            <a:t>Prototype (PoC)</a:t>
          </a:r>
        </a:p>
      </dgm:t>
    </dgm:pt>
    <dgm:pt modelId="{7C164984-5A6B-4BBA-BADD-4E034958E76E}" type="parTrans" cxnId="{7A6F35B4-F650-4BD8-8505-0DD9FD725488}">
      <dgm:prSet/>
      <dgm:spPr/>
      <dgm:t>
        <a:bodyPr/>
        <a:lstStyle/>
        <a:p>
          <a:endParaRPr lang="en-US"/>
        </a:p>
      </dgm:t>
    </dgm:pt>
    <dgm:pt modelId="{7F1EC20B-A465-4844-8974-0099A92A59CA}" type="sibTrans" cxnId="{7A6F35B4-F650-4BD8-8505-0DD9FD725488}">
      <dgm:prSet/>
      <dgm:spPr/>
      <dgm:t>
        <a:bodyPr/>
        <a:lstStyle/>
        <a:p>
          <a:endParaRPr lang="en-US"/>
        </a:p>
      </dgm:t>
    </dgm:pt>
    <dgm:pt modelId="{7016E937-7121-4BFC-A06B-7D5459CBA076}">
      <dgm:prSet phldrT="[Text]"/>
      <dgm:spPr>
        <a:solidFill>
          <a:srgbClr val="00B050"/>
        </a:solidFill>
      </dgm:spPr>
      <dgm:t>
        <a:bodyPr/>
        <a:lstStyle/>
        <a:p>
          <a:r>
            <a:rPr lang="en-US" dirty="0"/>
            <a:t>Development</a:t>
          </a:r>
        </a:p>
      </dgm:t>
    </dgm:pt>
    <dgm:pt modelId="{D0EE4EFC-D78B-42E9-96E0-08E2CCBF3C82}" type="parTrans" cxnId="{15B65C15-B7D9-431E-8153-AC041045167F}">
      <dgm:prSet/>
      <dgm:spPr/>
      <dgm:t>
        <a:bodyPr/>
        <a:lstStyle/>
        <a:p>
          <a:endParaRPr lang="en-US"/>
        </a:p>
      </dgm:t>
    </dgm:pt>
    <dgm:pt modelId="{524E197A-42E8-4151-A057-5B1804858433}" type="sibTrans" cxnId="{15B65C15-B7D9-431E-8153-AC041045167F}">
      <dgm:prSet/>
      <dgm:spPr/>
      <dgm:t>
        <a:bodyPr/>
        <a:lstStyle/>
        <a:p>
          <a:endParaRPr lang="en-US"/>
        </a:p>
      </dgm:t>
    </dgm:pt>
    <dgm:pt modelId="{91B723D0-4598-421C-970F-AF9990867E62}">
      <dgm:prSet phldrT="[Text]"/>
      <dgm:spPr/>
      <dgm:t>
        <a:bodyPr/>
        <a:lstStyle/>
        <a:p>
          <a:r>
            <a:rPr lang="en-US" dirty="0"/>
            <a:t>Testing</a:t>
          </a:r>
        </a:p>
      </dgm:t>
    </dgm:pt>
    <dgm:pt modelId="{AD7D09EC-EC89-407B-81EF-0DB6A95B4334}" type="parTrans" cxnId="{504A4D6E-E60E-4D3D-80C2-1FD6AE29DF47}">
      <dgm:prSet/>
      <dgm:spPr/>
      <dgm:t>
        <a:bodyPr/>
        <a:lstStyle/>
        <a:p>
          <a:endParaRPr lang="en-US"/>
        </a:p>
      </dgm:t>
    </dgm:pt>
    <dgm:pt modelId="{25E36654-8500-42DC-9075-346F64547A51}" type="sibTrans" cxnId="{504A4D6E-E60E-4D3D-80C2-1FD6AE29DF47}">
      <dgm:prSet/>
      <dgm:spPr/>
      <dgm:t>
        <a:bodyPr/>
        <a:lstStyle/>
        <a:p>
          <a:endParaRPr lang="en-US"/>
        </a:p>
      </dgm:t>
    </dgm:pt>
    <dgm:pt modelId="{DE5D55D0-99A0-41AB-8828-6F91262112C6}" type="pres">
      <dgm:prSet presAssocID="{CBA6FC22-90E1-4EBA-876F-161CDFE5E7D1}" presName="Name0" presStyleCnt="0">
        <dgm:presLayoutVars>
          <dgm:dir/>
          <dgm:animLvl val="lvl"/>
          <dgm:resizeHandles val="exact"/>
        </dgm:presLayoutVars>
      </dgm:prSet>
      <dgm:spPr/>
    </dgm:pt>
    <dgm:pt modelId="{6EF8FE8A-B232-4B04-872E-D35C3E2935F1}" type="pres">
      <dgm:prSet presAssocID="{01844871-EA1A-4C1D-A45F-8055CD278CD2}" presName="parTxOnly" presStyleLbl="node1" presStyleIdx="0" presStyleCnt="7">
        <dgm:presLayoutVars>
          <dgm:chMax val="0"/>
          <dgm:chPref val="0"/>
          <dgm:bulletEnabled val="1"/>
        </dgm:presLayoutVars>
      </dgm:prSet>
      <dgm:spPr/>
    </dgm:pt>
    <dgm:pt modelId="{DB1CBAA5-7341-4ACB-BE1E-79B371C78F2C}" type="pres">
      <dgm:prSet presAssocID="{505E2FA1-6F22-4514-BF45-F6650B28615E}" presName="parTxOnlySpace" presStyleCnt="0"/>
      <dgm:spPr/>
    </dgm:pt>
    <dgm:pt modelId="{67F1839E-8477-402B-844B-F3AEA41B9C0B}" type="pres">
      <dgm:prSet presAssocID="{F90CA946-2FDA-4542-A17F-D091658321C4}" presName="parTxOnly" presStyleLbl="node1" presStyleIdx="1" presStyleCnt="7">
        <dgm:presLayoutVars>
          <dgm:chMax val="0"/>
          <dgm:chPref val="0"/>
          <dgm:bulletEnabled val="1"/>
        </dgm:presLayoutVars>
      </dgm:prSet>
      <dgm:spPr/>
    </dgm:pt>
    <dgm:pt modelId="{9A31355B-6DC5-4DEC-9816-0D71125D012B}" type="pres">
      <dgm:prSet presAssocID="{80EB58BC-2112-4DB1-A28E-D5FB96DC85F4}" presName="parTxOnlySpace" presStyleCnt="0"/>
      <dgm:spPr/>
    </dgm:pt>
    <dgm:pt modelId="{7F16438E-4F58-43F7-AF02-98DDC0C43E74}" type="pres">
      <dgm:prSet presAssocID="{FC4619C0-AC5C-4DE2-8699-36336A1D7D58}" presName="parTxOnly" presStyleLbl="node1" presStyleIdx="2" presStyleCnt="7">
        <dgm:presLayoutVars>
          <dgm:chMax val="0"/>
          <dgm:chPref val="0"/>
          <dgm:bulletEnabled val="1"/>
        </dgm:presLayoutVars>
      </dgm:prSet>
      <dgm:spPr/>
    </dgm:pt>
    <dgm:pt modelId="{7F2D9E60-CF35-4033-B416-9657ACF6AFDA}" type="pres">
      <dgm:prSet presAssocID="{7F1EC20B-A465-4844-8974-0099A92A59CA}" presName="parTxOnlySpace" presStyleCnt="0"/>
      <dgm:spPr/>
    </dgm:pt>
    <dgm:pt modelId="{CA372069-2687-45E4-8820-911DC285F7D1}" type="pres">
      <dgm:prSet presAssocID="{7016E937-7121-4BFC-A06B-7D5459CBA076}" presName="parTxOnly" presStyleLbl="node1" presStyleIdx="3" presStyleCnt="7">
        <dgm:presLayoutVars>
          <dgm:chMax val="0"/>
          <dgm:chPref val="0"/>
          <dgm:bulletEnabled val="1"/>
        </dgm:presLayoutVars>
      </dgm:prSet>
      <dgm:spPr/>
    </dgm:pt>
    <dgm:pt modelId="{5C8C6185-653C-4160-A5C9-C1B3DF55987E}" type="pres">
      <dgm:prSet presAssocID="{524E197A-42E8-4151-A057-5B1804858433}" presName="parTxOnlySpace" presStyleCnt="0"/>
      <dgm:spPr/>
    </dgm:pt>
    <dgm:pt modelId="{3BA3C549-C502-46AF-802C-70918AAA7734}" type="pres">
      <dgm:prSet presAssocID="{91B723D0-4598-421C-970F-AF9990867E62}" presName="parTxOnly" presStyleLbl="node1" presStyleIdx="4" presStyleCnt="7">
        <dgm:presLayoutVars>
          <dgm:chMax val="0"/>
          <dgm:chPref val="0"/>
          <dgm:bulletEnabled val="1"/>
        </dgm:presLayoutVars>
      </dgm:prSet>
      <dgm:spPr/>
    </dgm:pt>
    <dgm:pt modelId="{C3BADC23-0CA0-4A15-A489-6924C549CC6C}" type="pres">
      <dgm:prSet presAssocID="{25E36654-8500-42DC-9075-346F64547A51}" presName="parTxOnlySpace" presStyleCnt="0"/>
      <dgm:spPr/>
    </dgm:pt>
    <dgm:pt modelId="{4F336102-91FF-4C19-8E4C-807BBB49433A}" type="pres">
      <dgm:prSet presAssocID="{0BB07ED9-71B9-4C65-BCE1-863379690879}" presName="parTxOnly" presStyleLbl="node1" presStyleIdx="5" presStyleCnt="7">
        <dgm:presLayoutVars>
          <dgm:chMax val="0"/>
          <dgm:chPref val="0"/>
          <dgm:bulletEnabled val="1"/>
        </dgm:presLayoutVars>
      </dgm:prSet>
      <dgm:spPr/>
    </dgm:pt>
    <dgm:pt modelId="{7B0FFDBD-61C8-4B9B-93D8-75EDF54ABE11}" type="pres">
      <dgm:prSet presAssocID="{69FE8893-19AD-408E-B044-8D8E6E1A63F5}" presName="parTxOnlySpace" presStyleCnt="0"/>
      <dgm:spPr/>
    </dgm:pt>
    <dgm:pt modelId="{59E89511-2A92-46A5-B860-4EF1DEF43F4E}" type="pres">
      <dgm:prSet presAssocID="{C3DFC779-17DD-47C4-9B87-9FE9AC876E23}" presName="parTxOnly" presStyleLbl="node1" presStyleIdx="6" presStyleCnt="7">
        <dgm:presLayoutVars>
          <dgm:chMax val="0"/>
          <dgm:chPref val="0"/>
          <dgm:bulletEnabled val="1"/>
        </dgm:presLayoutVars>
      </dgm:prSet>
      <dgm:spPr/>
    </dgm:pt>
  </dgm:ptLst>
  <dgm:cxnLst>
    <dgm:cxn modelId="{15B65C15-B7D9-431E-8153-AC041045167F}" srcId="{CBA6FC22-90E1-4EBA-876F-161CDFE5E7D1}" destId="{7016E937-7121-4BFC-A06B-7D5459CBA076}" srcOrd="3" destOrd="0" parTransId="{D0EE4EFC-D78B-42E9-96E0-08E2CCBF3C82}" sibTransId="{524E197A-42E8-4151-A057-5B1804858433}"/>
    <dgm:cxn modelId="{3C200B2A-9FE2-4134-9FA4-084FCD9DF877}" srcId="{CBA6FC22-90E1-4EBA-876F-161CDFE5E7D1}" destId="{0BB07ED9-71B9-4C65-BCE1-863379690879}" srcOrd="5" destOrd="0" parTransId="{81C92383-B347-48C0-A7E6-05A5F3470E04}" sibTransId="{69FE8893-19AD-408E-B044-8D8E6E1A63F5}"/>
    <dgm:cxn modelId="{3A0AB332-20F4-408C-9893-FA281977773B}" type="presOf" srcId="{01844871-EA1A-4C1D-A45F-8055CD278CD2}" destId="{6EF8FE8A-B232-4B04-872E-D35C3E2935F1}" srcOrd="0" destOrd="0" presId="urn:microsoft.com/office/officeart/2005/8/layout/chevron1"/>
    <dgm:cxn modelId="{BD9B9340-FF15-435C-A245-7B1687B1131D}" srcId="{CBA6FC22-90E1-4EBA-876F-161CDFE5E7D1}" destId="{C3DFC779-17DD-47C4-9B87-9FE9AC876E23}" srcOrd="6" destOrd="0" parTransId="{DA07E7BB-910C-4417-BE4B-4A9283BE1C45}" sibTransId="{3F79964F-725D-4B28-A70F-FAF06839B6DA}"/>
    <dgm:cxn modelId="{504A4D6E-E60E-4D3D-80C2-1FD6AE29DF47}" srcId="{CBA6FC22-90E1-4EBA-876F-161CDFE5E7D1}" destId="{91B723D0-4598-421C-970F-AF9990867E62}" srcOrd="4" destOrd="0" parTransId="{AD7D09EC-EC89-407B-81EF-0DB6A95B4334}" sibTransId="{25E36654-8500-42DC-9075-346F64547A51}"/>
    <dgm:cxn modelId="{79A11F71-9740-4BDA-B86B-43C0BD128CD4}" type="presOf" srcId="{91B723D0-4598-421C-970F-AF9990867E62}" destId="{3BA3C549-C502-46AF-802C-70918AAA7734}" srcOrd="0" destOrd="0" presId="urn:microsoft.com/office/officeart/2005/8/layout/chevron1"/>
    <dgm:cxn modelId="{C0FB8E8D-300D-4018-B5FD-0C9BDE5C0703}" type="presOf" srcId="{C3DFC779-17DD-47C4-9B87-9FE9AC876E23}" destId="{59E89511-2A92-46A5-B860-4EF1DEF43F4E}" srcOrd="0" destOrd="0" presId="urn:microsoft.com/office/officeart/2005/8/layout/chevron1"/>
    <dgm:cxn modelId="{ED3DA1A5-AC42-4237-9519-126547815F34}" type="presOf" srcId="{7016E937-7121-4BFC-A06B-7D5459CBA076}" destId="{CA372069-2687-45E4-8820-911DC285F7D1}" srcOrd="0" destOrd="0" presId="urn:microsoft.com/office/officeart/2005/8/layout/chevron1"/>
    <dgm:cxn modelId="{7A6F35B4-F650-4BD8-8505-0DD9FD725488}" srcId="{CBA6FC22-90E1-4EBA-876F-161CDFE5E7D1}" destId="{FC4619C0-AC5C-4DE2-8699-36336A1D7D58}" srcOrd="2" destOrd="0" parTransId="{7C164984-5A6B-4BBA-BADD-4E034958E76E}" sibTransId="{7F1EC20B-A465-4844-8974-0099A92A59CA}"/>
    <dgm:cxn modelId="{96507BB4-D3BC-4BF6-A3AC-0F3028289548}" type="presOf" srcId="{CBA6FC22-90E1-4EBA-876F-161CDFE5E7D1}" destId="{DE5D55D0-99A0-41AB-8828-6F91262112C6}" srcOrd="0" destOrd="0" presId="urn:microsoft.com/office/officeart/2005/8/layout/chevron1"/>
    <dgm:cxn modelId="{5F5294B4-3251-414E-895A-7569A50C3975}" type="presOf" srcId="{FC4619C0-AC5C-4DE2-8699-36336A1D7D58}" destId="{7F16438E-4F58-43F7-AF02-98DDC0C43E74}" srcOrd="0" destOrd="0" presId="urn:microsoft.com/office/officeart/2005/8/layout/chevron1"/>
    <dgm:cxn modelId="{538311C5-BCE1-452A-B933-2770404E3BE8}" type="presOf" srcId="{0BB07ED9-71B9-4C65-BCE1-863379690879}" destId="{4F336102-91FF-4C19-8E4C-807BBB49433A}" srcOrd="0" destOrd="0" presId="urn:microsoft.com/office/officeart/2005/8/layout/chevron1"/>
    <dgm:cxn modelId="{3DCF59D6-B0F3-427E-8DB2-E71C8655AAE5}" srcId="{CBA6FC22-90E1-4EBA-876F-161CDFE5E7D1}" destId="{F90CA946-2FDA-4542-A17F-D091658321C4}" srcOrd="1" destOrd="0" parTransId="{E8301B47-C249-4994-BFEC-9F22803B5D25}" sibTransId="{80EB58BC-2112-4DB1-A28E-D5FB96DC85F4}"/>
    <dgm:cxn modelId="{CA0BEEE5-DCC8-49CE-9265-29D488EEA9A7}" srcId="{CBA6FC22-90E1-4EBA-876F-161CDFE5E7D1}" destId="{01844871-EA1A-4C1D-A45F-8055CD278CD2}" srcOrd="0" destOrd="0" parTransId="{6C0AF254-F597-4286-B7D2-72E56C8CEC42}" sibTransId="{505E2FA1-6F22-4514-BF45-F6650B28615E}"/>
    <dgm:cxn modelId="{AE196DE7-990A-40B2-AC4F-655AAD3E9FC2}" type="presOf" srcId="{F90CA946-2FDA-4542-A17F-D091658321C4}" destId="{67F1839E-8477-402B-844B-F3AEA41B9C0B}" srcOrd="0" destOrd="0" presId="urn:microsoft.com/office/officeart/2005/8/layout/chevron1"/>
    <dgm:cxn modelId="{2B785BAC-D7E1-4A94-8845-736D7657E864}" type="presParOf" srcId="{DE5D55D0-99A0-41AB-8828-6F91262112C6}" destId="{6EF8FE8A-B232-4B04-872E-D35C3E2935F1}" srcOrd="0" destOrd="0" presId="urn:microsoft.com/office/officeart/2005/8/layout/chevron1"/>
    <dgm:cxn modelId="{6CF2F698-D3A3-4D9D-8549-0CE12F7E74E9}" type="presParOf" srcId="{DE5D55D0-99A0-41AB-8828-6F91262112C6}" destId="{DB1CBAA5-7341-4ACB-BE1E-79B371C78F2C}" srcOrd="1" destOrd="0" presId="urn:microsoft.com/office/officeart/2005/8/layout/chevron1"/>
    <dgm:cxn modelId="{AF6D35A2-A98B-41BD-909A-406B80037341}" type="presParOf" srcId="{DE5D55D0-99A0-41AB-8828-6F91262112C6}" destId="{67F1839E-8477-402B-844B-F3AEA41B9C0B}" srcOrd="2" destOrd="0" presId="urn:microsoft.com/office/officeart/2005/8/layout/chevron1"/>
    <dgm:cxn modelId="{2FF09138-28DE-4D80-AA94-F5264E69C6A4}" type="presParOf" srcId="{DE5D55D0-99A0-41AB-8828-6F91262112C6}" destId="{9A31355B-6DC5-4DEC-9816-0D71125D012B}" srcOrd="3" destOrd="0" presId="urn:microsoft.com/office/officeart/2005/8/layout/chevron1"/>
    <dgm:cxn modelId="{5CEB3B70-5469-4102-8760-A2BA6A0CD101}" type="presParOf" srcId="{DE5D55D0-99A0-41AB-8828-6F91262112C6}" destId="{7F16438E-4F58-43F7-AF02-98DDC0C43E74}" srcOrd="4" destOrd="0" presId="urn:microsoft.com/office/officeart/2005/8/layout/chevron1"/>
    <dgm:cxn modelId="{CE1FF4C3-C8FB-49B3-A62B-35B0330ED153}" type="presParOf" srcId="{DE5D55D0-99A0-41AB-8828-6F91262112C6}" destId="{7F2D9E60-CF35-4033-B416-9657ACF6AFDA}" srcOrd="5" destOrd="0" presId="urn:microsoft.com/office/officeart/2005/8/layout/chevron1"/>
    <dgm:cxn modelId="{B81B42D5-D0C2-4A8E-A059-5CF6F5E7F758}" type="presParOf" srcId="{DE5D55D0-99A0-41AB-8828-6F91262112C6}" destId="{CA372069-2687-45E4-8820-911DC285F7D1}" srcOrd="6" destOrd="0" presId="urn:microsoft.com/office/officeart/2005/8/layout/chevron1"/>
    <dgm:cxn modelId="{B233A777-4149-422A-B7DC-7402F6056942}" type="presParOf" srcId="{DE5D55D0-99A0-41AB-8828-6F91262112C6}" destId="{5C8C6185-653C-4160-A5C9-C1B3DF55987E}" srcOrd="7" destOrd="0" presId="urn:microsoft.com/office/officeart/2005/8/layout/chevron1"/>
    <dgm:cxn modelId="{267D8FA5-1D47-4B6F-A13F-5574DEFFB94A}" type="presParOf" srcId="{DE5D55D0-99A0-41AB-8828-6F91262112C6}" destId="{3BA3C549-C502-46AF-802C-70918AAA7734}" srcOrd="8" destOrd="0" presId="urn:microsoft.com/office/officeart/2005/8/layout/chevron1"/>
    <dgm:cxn modelId="{B5C08878-459E-43DF-BAAB-37B2AD707AF7}" type="presParOf" srcId="{DE5D55D0-99A0-41AB-8828-6F91262112C6}" destId="{C3BADC23-0CA0-4A15-A489-6924C549CC6C}" srcOrd="9" destOrd="0" presId="urn:microsoft.com/office/officeart/2005/8/layout/chevron1"/>
    <dgm:cxn modelId="{7E688062-D4D2-45BA-803A-3A1219F06E90}" type="presParOf" srcId="{DE5D55D0-99A0-41AB-8828-6F91262112C6}" destId="{4F336102-91FF-4C19-8E4C-807BBB49433A}" srcOrd="10" destOrd="0" presId="urn:microsoft.com/office/officeart/2005/8/layout/chevron1"/>
    <dgm:cxn modelId="{054F8843-6587-4012-AD3B-4D70557C018A}" type="presParOf" srcId="{DE5D55D0-99A0-41AB-8828-6F91262112C6}" destId="{7B0FFDBD-61C8-4B9B-93D8-75EDF54ABE11}" srcOrd="11" destOrd="0" presId="urn:microsoft.com/office/officeart/2005/8/layout/chevron1"/>
    <dgm:cxn modelId="{F52BB734-9C1A-4E1E-9938-89D4A091CE7D}" type="presParOf" srcId="{DE5D55D0-99A0-41AB-8828-6F91262112C6}" destId="{59E89511-2A92-46A5-B860-4EF1DEF43F4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8FE8A-B232-4B04-872E-D35C3E2935F1}">
      <dsp:nvSpPr>
        <dsp:cNvPr id="0" name=""/>
        <dsp:cNvSpPr/>
      </dsp:nvSpPr>
      <dsp:spPr>
        <a:xfrm>
          <a:off x="0"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Tool and Setup</a:t>
          </a:r>
        </a:p>
      </dsp:txBody>
      <dsp:txXfrm>
        <a:off x="351725" y="663937"/>
        <a:ext cx="1055175" cy="703450"/>
      </dsp:txXfrm>
    </dsp:sp>
    <dsp:sp modelId="{67F1839E-8477-402B-844B-F3AEA41B9C0B}">
      <dsp:nvSpPr>
        <dsp:cNvPr id="0" name=""/>
        <dsp:cNvSpPr/>
      </dsp:nvSpPr>
      <dsp:spPr>
        <a:xfrm>
          <a:off x="1582762"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Design</a:t>
          </a:r>
        </a:p>
      </dsp:txBody>
      <dsp:txXfrm>
        <a:off x="1934487" y="663937"/>
        <a:ext cx="1055175" cy="703450"/>
      </dsp:txXfrm>
    </dsp:sp>
    <dsp:sp modelId="{7F16438E-4F58-43F7-AF02-98DDC0C43E74}">
      <dsp:nvSpPr>
        <dsp:cNvPr id="0" name=""/>
        <dsp:cNvSpPr/>
      </dsp:nvSpPr>
      <dsp:spPr>
        <a:xfrm>
          <a:off x="3165525"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Prototype (PoC)</a:t>
          </a:r>
        </a:p>
      </dsp:txBody>
      <dsp:txXfrm>
        <a:off x="3517250" y="663937"/>
        <a:ext cx="1055175" cy="703450"/>
      </dsp:txXfrm>
    </dsp:sp>
    <dsp:sp modelId="{CA372069-2687-45E4-8820-911DC285F7D1}">
      <dsp:nvSpPr>
        <dsp:cNvPr id="0" name=""/>
        <dsp:cNvSpPr/>
      </dsp:nvSpPr>
      <dsp:spPr>
        <a:xfrm>
          <a:off x="4748288" y="663937"/>
          <a:ext cx="1758625" cy="703450"/>
        </a:xfrm>
        <a:prstGeom prst="chevron">
          <a:avLst/>
        </a:prstGeom>
        <a:solidFill>
          <a:srgbClr val="00B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Development</a:t>
          </a:r>
        </a:p>
      </dsp:txBody>
      <dsp:txXfrm>
        <a:off x="5100013" y="663937"/>
        <a:ext cx="1055175" cy="703450"/>
      </dsp:txXfrm>
    </dsp:sp>
    <dsp:sp modelId="{3BA3C549-C502-46AF-802C-70918AAA7734}">
      <dsp:nvSpPr>
        <dsp:cNvPr id="0" name=""/>
        <dsp:cNvSpPr/>
      </dsp:nvSpPr>
      <dsp:spPr>
        <a:xfrm>
          <a:off x="6331051"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Testing</a:t>
          </a:r>
        </a:p>
      </dsp:txBody>
      <dsp:txXfrm>
        <a:off x="6682776" y="663937"/>
        <a:ext cx="1055175" cy="703450"/>
      </dsp:txXfrm>
    </dsp:sp>
    <dsp:sp modelId="{4F336102-91FF-4C19-8E4C-807BBB49433A}">
      <dsp:nvSpPr>
        <dsp:cNvPr id="0" name=""/>
        <dsp:cNvSpPr/>
      </dsp:nvSpPr>
      <dsp:spPr>
        <a:xfrm>
          <a:off x="7913813"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Deployment</a:t>
          </a:r>
        </a:p>
      </dsp:txBody>
      <dsp:txXfrm>
        <a:off x="8265538" y="663937"/>
        <a:ext cx="1055175" cy="703450"/>
      </dsp:txXfrm>
    </dsp:sp>
    <dsp:sp modelId="{59E89511-2A92-46A5-B860-4EF1DEF43F4E}">
      <dsp:nvSpPr>
        <dsp:cNvPr id="0" name=""/>
        <dsp:cNvSpPr/>
      </dsp:nvSpPr>
      <dsp:spPr>
        <a:xfrm>
          <a:off x="9496576"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Maintenance</a:t>
          </a:r>
        </a:p>
      </dsp:txBody>
      <dsp:txXfrm>
        <a:off x="9848301" y="663937"/>
        <a:ext cx="1055175" cy="7034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6/3/2021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939114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6/3/2021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6/3/2021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6/3/2021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6/3/2021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hostname:port/sap/bc/ui5_ui5/sap/arsrvc_upb_admn/main.html?scope=CONF&amp;sap-client=800&amp;sap-language=E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8" Type="http://schemas.openxmlformats.org/officeDocument/2006/relationships/hyperlink" Target="https://ga.support.sap.com/dtp/viewer/#/tree/1910/actions/24709" TargetMode="External"/><Relationship Id="rId13" Type="http://schemas.openxmlformats.org/officeDocument/2006/relationships/hyperlink" Target="https://wiki.scn.sap.com/wiki/display/Fiori/SAP+Fiori+for+S4HANA" TargetMode="External"/><Relationship Id="rId3" Type="http://schemas.openxmlformats.org/officeDocument/2006/relationships/hyperlink" Target="https://blogs.sap.com/2018/06/21/fiori-for-s4hana-top-5-fiori-features-that-bring-value-to-every-business-user/" TargetMode="External"/><Relationship Id="rId7" Type="http://schemas.openxmlformats.org/officeDocument/2006/relationships/hyperlink" Target="https://blogs.sap.com/2018/01/10/leading-s4hana-ux-how-to-extend-a-sap-fiori-app-in-sap-s4hana/" TargetMode="External"/><Relationship Id="rId12" Type="http://schemas.openxmlformats.org/officeDocument/2006/relationships/hyperlink" Target="https://blogs.sap.com/2017/12/15/considerations-and-recommendations-for-internet-facing-fiori-apps/" TargetMode="External"/><Relationship Id="rId17" Type="http://schemas.openxmlformats.org/officeDocument/2006/relationships/hyperlink" Target="https://blogs.sap.com/2017/11/08/fiori-for-s4hana-speed-up-your-fiori-support-incidents/" TargetMode="External"/><Relationship Id="rId2" Type="http://schemas.openxmlformats.org/officeDocument/2006/relationships/image" Target="../media/image2.png"/><Relationship Id="rId16" Type="http://schemas.openxmlformats.org/officeDocument/2006/relationships/hyperlink" Target="https://blogs.sap.com/2017/05/31/essential-roles-for-s4hana-fiori-projects/" TargetMode="External"/><Relationship Id="rId1" Type="http://schemas.openxmlformats.org/officeDocument/2006/relationships/slideLayout" Target="../slideLayouts/slideLayout7.xml"/><Relationship Id="rId6" Type="http://schemas.openxmlformats.org/officeDocument/2006/relationships/hyperlink" Target="https://blogs.sap.com/2019/03/16/fiori-for-s4hana-new-rapid-content-activation-on-s4hana-1809-1709-part-1-overview/" TargetMode="External"/><Relationship Id="rId11" Type="http://schemas.openxmlformats.org/officeDocument/2006/relationships/hyperlink" Target="https://blogs.sap.com/2019/05/16/sap-readiness-check-2.0-details-about-the-topic-of-sap-fiori/" TargetMode="External"/><Relationship Id="rId5" Type="http://schemas.openxmlformats.org/officeDocument/2006/relationships/hyperlink" Target="https://blogs.sap.com/2018/06/01/fiori-for-s4hana-finding-the-technical-name-of-an-app/" TargetMode="External"/><Relationship Id="rId15" Type="http://schemas.openxmlformats.org/officeDocument/2006/relationships/hyperlink" Target="https://blogs.sap.com/2018/04/20/fiori-for-s4hana-top-10-myths-misconceptions-to-avoid/" TargetMode="External"/><Relationship Id="rId10" Type="http://schemas.openxmlformats.org/officeDocument/2006/relationships/hyperlink" Target="https://blogs.sap.com/2017/06/08/fiori-for-s4hana-performance-tips-and-tricks-in-s4hana-1610-on-premise/" TargetMode="External"/><Relationship Id="rId4" Type="http://schemas.openxmlformats.org/officeDocument/2006/relationships/hyperlink" Target="https://blogs.sap.com/2019/01/08/fiori-for-s4hana-finding-the-delta-of-new-apps-between-sap-s4hana-versions/" TargetMode="External"/><Relationship Id="rId9" Type="http://schemas.openxmlformats.org/officeDocument/2006/relationships/hyperlink" Target="https://blogs.sap.com/2017/10/20/fiori-for-s4hana-understanding-extensibility-ui-flexibility/" TargetMode="External"/><Relationship Id="rId14" Type="http://schemas.openxmlformats.org/officeDocument/2006/relationships/hyperlink" Target="https://www.sap.com/documents/2019/05/44b3ebd5-4b7d-0010-87a3-c30de2ffd8ff.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training.sap.com/certification/c_fioad_1909-sap-certified-technology-associate---sap-fiori-system-administratio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5" name="TextBox 4"/>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
        <p:nvSpPr>
          <p:cNvPr id="9" name="TextBox 8">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94623" y="105659"/>
            <a:ext cx="1170856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sz="3600" dirty="0">
                <a:solidFill>
                  <a:prstClr val="black"/>
                </a:solidFill>
                <a:latin typeface="Cooper Black" panose="0208090404030B020404" pitchFamily="18" charset="0"/>
              </a:rPr>
              <a:t>Getting started with a fresh user – Business User</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
        <p:nvSpPr>
          <p:cNvPr id="6" name="TextBox 5">
            <a:extLst>
              <a:ext uri="{FF2B5EF4-FFF2-40B4-BE49-F238E27FC236}">
                <a16:creationId xmlns:a16="http://schemas.microsoft.com/office/drawing/2014/main" id="{6804F21A-EED8-4110-BE92-82FB8EC9EAAE}"/>
              </a:ext>
            </a:extLst>
          </p:cNvPr>
          <p:cNvSpPr txBox="1"/>
          <p:nvPr/>
        </p:nvSpPr>
        <p:spPr>
          <a:xfrm>
            <a:off x="304800" y="970954"/>
            <a:ext cx="8920018" cy="3416320"/>
          </a:xfrm>
          <a:prstGeom prst="rect">
            <a:avLst/>
          </a:prstGeom>
          <a:noFill/>
        </p:spPr>
        <p:txBody>
          <a:bodyPr wrap="square" rtlCol="0">
            <a:spAutoFit/>
          </a:bodyPr>
          <a:lstStyle/>
          <a:p>
            <a:pPr marL="342900" indent="-342900">
              <a:buAutoNum type="arabicPeriod"/>
            </a:pPr>
            <a:r>
              <a:rPr lang="en-US" dirty="0"/>
              <a:t>Create a new user </a:t>
            </a:r>
            <a:r>
              <a:rPr lang="en-US" b="1" dirty="0"/>
              <a:t>ALEX</a:t>
            </a:r>
            <a:r>
              <a:rPr lang="en-US" dirty="0"/>
              <a:t> in </a:t>
            </a:r>
            <a:r>
              <a:rPr lang="en-US" dirty="0" err="1"/>
              <a:t>tcode</a:t>
            </a:r>
            <a:r>
              <a:rPr lang="en-US" dirty="0"/>
              <a:t> </a:t>
            </a:r>
            <a:r>
              <a:rPr lang="en-US" b="1" dirty="0"/>
              <a:t>SU01</a:t>
            </a:r>
          </a:p>
          <a:p>
            <a:r>
              <a:rPr lang="en-US" b="1" dirty="0">
                <a:solidFill>
                  <a:srgbClr val="FF0000"/>
                </a:solidFill>
              </a:rPr>
              <a:t>Warning – If you took server from Anubhav Training, we will not allow access to this </a:t>
            </a:r>
            <a:r>
              <a:rPr lang="en-US" b="1" dirty="0" err="1">
                <a:solidFill>
                  <a:srgbClr val="FF0000"/>
                </a:solidFill>
              </a:rPr>
              <a:t>tcode</a:t>
            </a:r>
            <a:endParaRPr lang="en-US" b="1" dirty="0">
              <a:solidFill>
                <a:srgbClr val="FF0000"/>
              </a:solidFill>
            </a:endParaRPr>
          </a:p>
          <a:p>
            <a:pPr marL="342900" indent="-342900">
              <a:buAutoNum type="arabicPeriod" startAt="2"/>
            </a:pPr>
            <a:r>
              <a:rPr lang="en-US" dirty="0"/>
              <a:t>When Alex login with the his user, Alex wont be able to access launchpad. /n/UI2/FLP</a:t>
            </a:r>
          </a:p>
          <a:p>
            <a:pPr marL="342900" indent="-342900">
              <a:buAutoNum type="arabicPeriod" startAt="2"/>
            </a:pPr>
            <a:r>
              <a:rPr lang="en-US" dirty="0"/>
              <a:t>Once </a:t>
            </a:r>
            <a:r>
              <a:rPr lang="en-US" dirty="0" err="1"/>
              <a:t>alex</a:t>
            </a:r>
            <a:r>
              <a:rPr lang="en-US" dirty="0"/>
              <a:t> open launchpad, he wont be able to see any tile, infect he will see an error</a:t>
            </a:r>
          </a:p>
          <a:p>
            <a:pPr marL="342900" indent="-342900">
              <a:buAutoNum type="arabicPeriod" startAt="2"/>
            </a:pPr>
            <a:r>
              <a:rPr lang="en-US" dirty="0"/>
              <a:t>Since it’s a fresh system the Fiori Related Service wont be active so we will register them first</a:t>
            </a:r>
          </a:p>
          <a:p>
            <a:pPr marL="342900" indent="-342900">
              <a:buAutoNum type="arabicPeriod" startAt="2"/>
            </a:pPr>
            <a:r>
              <a:rPr lang="en-US" dirty="0"/>
              <a:t>Alex will have further issues accessing the service because of authorization, Create a role which we will grant access to </a:t>
            </a:r>
            <a:r>
              <a:rPr lang="en-US" dirty="0" err="1"/>
              <a:t>alex</a:t>
            </a:r>
            <a:r>
              <a:rPr lang="en-US" dirty="0"/>
              <a:t>.</a:t>
            </a:r>
          </a:p>
          <a:p>
            <a:pPr marL="342900" indent="-342900">
              <a:buAutoNum type="arabicPeriod" startAt="2"/>
            </a:pPr>
            <a:r>
              <a:rPr lang="en-US" dirty="0"/>
              <a:t>Any Service has 2 parts, 1. metadata IWSV 2. content IWSG, We need to grant access of /UI2/INTEROP and /UI2/PAGE_BUILDER_PERS</a:t>
            </a:r>
          </a:p>
          <a:p>
            <a:pPr marL="342900" indent="-342900">
              <a:buAutoNum type="arabicPeriod" startAt="2"/>
            </a:pPr>
            <a:r>
              <a:rPr lang="en-US" dirty="0"/>
              <a:t>Allow visibility of tile /UI2/CHIP and S_PB_CHIP, these 2 authorization objects must also be assigned to the user through role.</a:t>
            </a:r>
          </a:p>
        </p:txBody>
      </p:sp>
      <p:pic>
        <p:nvPicPr>
          <p:cNvPr id="7" name="Picture 2" descr="3dmodeling, avatar, male, men, professions icon - Download on Iconfinder">
            <a:extLst>
              <a:ext uri="{FF2B5EF4-FFF2-40B4-BE49-F238E27FC236}">
                <a16:creationId xmlns:a16="http://schemas.microsoft.com/office/drawing/2014/main" id="{C7F7DB9A-F307-4983-999D-1D50D29D34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4818" y="701963"/>
            <a:ext cx="1747982" cy="17479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774EA10-9EE0-404A-B826-C87D3929E12A}"/>
              </a:ext>
            </a:extLst>
          </p:cNvPr>
          <p:cNvSpPr txBox="1"/>
          <p:nvPr/>
        </p:nvSpPr>
        <p:spPr>
          <a:xfrm>
            <a:off x="9224818" y="2549236"/>
            <a:ext cx="2459182" cy="646331"/>
          </a:xfrm>
          <a:prstGeom prst="rect">
            <a:avLst/>
          </a:prstGeom>
          <a:noFill/>
        </p:spPr>
        <p:txBody>
          <a:bodyPr wrap="square" rtlCol="0">
            <a:spAutoFit/>
          </a:bodyPr>
          <a:lstStyle/>
          <a:p>
            <a:r>
              <a:rPr lang="en-US" dirty="0"/>
              <a:t>Alex</a:t>
            </a:r>
          </a:p>
          <a:p>
            <a:r>
              <a:rPr lang="en-US" dirty="0"/>
              <a:t>Sales Representative</a:t>
            </a:r>
          </a:p>
        </p:txBody>
      </p:sp>
      <p:sp>
        <p:nvSpPr>
          <p:cNvPr id="11" name="TextBox 10">
            <a:extLst>
              <a:ext uri="{FF2B5EF4-FFF2-40B4-BE49-F238E27FC236}">
                <a16:creationId xmlns:a16="http://schemas.microsoft.com/office/drawing/2014/main" id="{2A867505-8265-4C88-80C8-A9FA007C55B9}"/>
              </a:ext>
            </a:extLst>
          </p:cNvPr>
          <p:cNvSpPr txBox="1"/>
          <p:nvPr/>
        </p:nvSpPr>
        <p:spPr>
          <a:xfrm>
            <a:off x="304800" y="4387274"/>
            <a:ext cx="11887200" cy="2123658"/>
          </a:xfrm>
          <a:prstGeom prst="rect">
            <a:avLst/>
          </a:prstGeom>
          <a:noFill/>
        </p:spPr>
        <p:txBody>
          <a:bodyPr wrap="square" rtlCol="0">
            <a:spAutoFit/>
          </a:bodyPr>
          <a:lstStyle/>
          <a:p>
            <a:r>
              <a:rPr lang="en-US" b="1" dirty="0"/>
              <a:t>SAP make our life Simple –</a:t>
            </a:r>
          </a:p>
          <a:p>
            <a:pPr marL="342900" indent="-342900">
              <a:buAutoNum type="arabicPeriod"/>
            </a:pPr>
            <a:r>
              <a:rPr lang="en-US" dirty="0"/>
              <a:t>A existing Template role which is having all the required information related to access of launchpad. – SAP_UI2_USER_700</a:t>
            </a:r>
          </a:p>
          <a:p>
            <a:pPr marL="342900" indent="-342900">
              <a:buAutoNum type="arabicPeriod"/>
            </a:pPr>
            <a:r>
              <a:rPr lang="en-US" dirty="0"/>
              <a:t>Make a copy</a:t>
            </a:r>
          </a:p>
          <a:p>
            <a:pPr marL="342900" indent="-342900">
              <a:buAutoNum type="arabicPeriod"/>
            </a:pPr>
            <a:r>
              <a:rPr lang="en-US" dirty="0"/>
              <a:t>Add the necessary IWSG for INTEROP and PAGE_BUILDER_PERS service</a:t>
            </a:r>
          </a:p>
          <a:p>
            <a:pPr marL="342900" indent="-342900">
              <a:buAutoNum type="arabicPeriod"/>
            </a:pPr>
            <a:r>
              <a:rPr lang="en-US" dirty="0"/>
              <a:t>Create profile</a:t>
            </a:r>
          </a:p>
          <a:p>
            <a:pPr marL="342900" indent="-342900">
              <a:buAutoNum type="arabicPeriod"/>
            </a:pPr>
            <a:r>
              <a:rPr lang="en-US" dirty="0"/>
              <a:t>Assign to the user and test using that user</a:t>
            </a:r>
          </a:p>
          <a:p>
            <a:r>
              <a:rPr lang="en-US" sz="2400" b="1" dirty="0"/>
              <a:t>Users should have as minimal as possible authorizations to perform their job</a:t>
            </a:r>
          </a:p>
        </p:txBody>
      </p:sp>
    </p:spTree>
    <p:extLst>
      <p:ext uri="{BB962C8B-B14F-4D97-AF65-F5344CB8AC3E}">
        <p14:creationId xmlns:p14="http://schemas.microsoft.com/office/powerpoint/2010/main" val="421431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Security Expert/Fiori Administrator</a:t>
            </a:r>
          </a:p>
        </p:txBody>
      </p:sp>
      <p:pic>
        <p:nvPicPr>
          <p:cNvPr id="6" name="Picture 2" descr="Programmer Avatar Developer Vector Images (over 390)">
            <a:extLst>
              <a:ext uri="{FF2B5EF4-FFF2-40B4-BE49-F238E27FC236}">
                <a16:creationId xmlns:a16="http://schemas.microsoft.com/office/drawing/2014/main" id="{B42AD95C-5B99-4B8E-8F72-60A8AF788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9325" y="915921"/>
            <a:ext cx="2266950" cy="2381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2CE6E0-18BB-4307-96EE-B6FC4E83B34A}"/>
              </a:ext>
            </a:extLst>
          </p:cNvPr>
          <p:cNvSpPr txBox="1"/>
          <p:nvPr/>
        </p:nvSpPr>
        <p:spPr>
          <a:xfrm>
            <a:off x="9852660" y="3322320"/>
            <a:ext cx="2339340" cy="646331"/>
          </a:xfrm>
          <a:prstGeom prst="rect">
            <a:avLst/>
          </a:prstGeom>
          <a:noFill/>
        </p:spPr>
        <p:txBody>
          <a:bodyPr wrap="square" rtlCol="0">
            <a:spAutoFit/>
          </a:bodyPr>
          <a:lstStyle/>
          <a:p>
            <a:r>
              <a:rPr lang="en-US" dirty="0"/>
              <a:t>Kim (BUSER)</a:t>
            </a:r>
          </a:p>
          <a:p>
            <a:r>
              <a:rPr lang="en-US" dirty="0"/>
              <a:t>Fiori Security Expert</a:t>
            </a:r>
          </a:p>
        </p:txBody>
      </p:sp>
      <p:sp>
        <p:nvSpPr>
          <p:cNvPr id="9" name="TextBox 8">
            <a:extLst>
              <a:ext uri="{FF2B5EF4-FFF2-40B4-BE49-F238E27FC236}">
                <a16:creationId xmlns:a16="http://schemas.microsoft.com/office/drawing/2014/main" id="{A32D959E-52EC-40D6-83CD-4D0716FD367C}"/>
              </a:ext>
            </a:extLst>
          </p:cNvPr>
          <p:cNvSpPr txBox="1"/>
          <p:nvPr/>
        </p:nvSpPr>
        <p:spPr>
          <a:xfrm>
            <a:off x="243840" y="915921"/>
            <a:ext cx="9510288" cy="5109091"/>
          </a:xfrm>
          <a:prstGeom prst="rect">
            <a:avLst/>
          </a:prstGeom>
          <a:noFill/>
        </p:spPr>
        <p:txBody>
          <a:bodyPr wrap="square" rtlCol="0">
            <a:spAutoFit/>
          </a:bodyPr>
          <a:lstStyle/>
          <a:p>
            <a:r>
              <a:rPr lang="en-US" dirty="0"/>
              <a:t>In order to enable our SAP Security consultant to access fiori launchpad designer, we need following authorizations</a:t>
            </a:r>
          </a:p>
          <a:p>
            <a:endParaRPr lang="en-US" dirty="0"/>
          </a:p>
          <a:p>
            <a:pPr marL="342900" indent="-342900">
              <a:buAutoNum type="arabicPeriod"/>
            </a:pPr>
            <a:r>
              <a:rPr lang="en-US" sz="1600" dirty="0"/>
              <a:t>Transaction code /n/UI2/FLPD_CONF and /n/UI2/FLPD_CUST</a:t>
            </a:r>
          </a:p>
          <a:p>
            <a:pPr marL="342900" indent="-342900">
              <a:buAutoNum type="arabicPeriod"/>
            </a:pPr>
            <a:r>
              <a:rPr lang="en-US" sz="1600" dirty="0"/>
              <a:t>URL is </a:t>
            </a:r>
            <a:r>
              <a:rPr lang="en-US" sz="1600" dirty="0">
                <a:hlinkClick r:id="rId4"/>
              </a:rPr>
              <a:t>https://hostname:port/sap/bc/ui5_ui5/sap/arsrvc_upb_admn/main.html?scope=CONF&amp;sap-client=800&amp;sap-language=EN</a:t>
            </a:r>
            <a:endParaRPr lang="en-US" sz="1600" dirty="0"/>
          </a:p>
          <a:p>
            <a:pPr marL="342900" indent="-342900">
              <a:buAutoNum type="arabicPeriod"/>
            </a:pPr>
            <a:r>
              <a:rPr lang="en-US" sz="1600" dirty="0"/>
              <a:t>Following are the list of OData services required to access Fiori launchpad designer and its features</a:t>
            </a:r>
          </a:p>
          <a:p>
            <a:pPr marL="800100" lvl="1" indent="-342900">
              <a:buFont typeface="Arial" panose="020B0604020202020204" pitchFamily="34" charset="0"/>
              <a:buChar char="•"/>
            </a:pPr>
            <a:r>
              <a:rPr lang="en-US" sz="1600" dirty="0"/>
              <a:t>/UI2/PAGE_BUILDER_CONF – loads all the available content from </a:t>
            </a:r>
            <a:r>
              <a:rPr lang="en-US" sz="1600" b="1" dirty="0"/>
              <a:t>configuration layer</a:t>
            </a:r>
          </a:p>
          <a:p>
            <a:pPr marL="800100" lvl="1" indent="-342900">
              <a:buFont typeface="Arial" panose="020B0604020202020204" pitchFamily="34" charset="0"/>
              <a:buChar char="•"/>
            </a:pPr>
            <a:r>
              <a:rPr lang="en-US" sz="1600" dirty="0"/>
              <a:t>/UI2/PAGE_BUILDER_CUST – loads all the available content from </a:t>
            </a:r>
            <a:r>
              <a:rPr lang="en-US" sz="1600" b="1" dirty="0"/>
              <a:t>customizing layer</a:t>
            </a:r>
          </a:p>
          <a:p>
            <a:pPr marL="800100" lvl="1" indent="-342900">
              <a:buFont typeface="Arial" panose="020B0604020202020204" pitchFamily="34" charset="0"/>
              <a:buChar char="•"/>
            </a:pPr>
            <a:r>
              <a:rPr lang="en-US" sz="1600" dirty="0"/>
              <a:t>/UI2/TRANSPORT – Used by the launchpad designer to read transports from ABAP system so when we design content in the launchpad designer, it can be transported to the Q and P System</a:t>
            </a:r>
          </a:p>
          <a:p>
            <a:pPr marL="342900" indent="-342900">
              <a:buFont typeface="+mj-lt"/>
              <a:buAutoNum type="arabicPeriod"/>
            </a:pPr>
            <a:r>
              <a:rPr lang="en-US" sz="1600" dirty="0"/>
              <a:t>Insert following authorizations using auth template</a:t>
            </a:r>
          </a:p>
          <a:p>
            <a:pPr lvl="1"/>
            <a:r>
              <a:rPr lang="en-US" sz="1600" dirty="0"/>
              <a:t>/IWFND/RT_ADMIN</a:t>
            </a:r>
          </a:p>
          <a:p>
            <a:pPr lvl="1"/>
            <a:r>
              <a:rPr lang="en-US" sz="1600" dirty="0"/>
              <a:t>/IWBEB/RT_BEP_ADM</a:t>
            </a:r>
          </a:p>
          <a:p>
            <a:pPr lvl="1"/>
            <a:r>
              <a:rPr lang="en-US" sz="1600" dirty="0"/>
              <a:t>/IWBEP/ET_MGW_ADM</a:t>
            </a:r>
          </a:p>
          <a:p>
            <a:pPr lvl="1"/>
            <a:r>
              <a:rPr lang="en-US" sz="1600" dirty="0"/>
              <a:t>/IWNGW/RT_WF_ADM</a:t>
            </a:r>
          </a:p>
          <a:p>
            <a:pPr lvl="1"/>
            <a:r>
              <a:rPr lang="en-US" sz="1600" dirty="0"/>
              <a:t>/IWFND/RT_DEVELOPER</a:t>
            </a:r>
          </a:p>
          <a:p>
            <a:endParaRPr lang="en-US" sz="1600" dirty="0"/>
          </a:p>
          <a:p>
            <a:r>
              <a:rPr lang="en-US" sz="1600" dirty="0"/>
              <a:t>SAP Provides a template role for Administrators which you can use to speed up your Admin role Creation </a:t>
            </a:r>
          </a:p>
          <a:p>
            <a:r>
              <a:rPr lang="en-US" sz="1600" dirty="0"/>
              <a:t>SAP_UI2_ADMIN_700</a:t>
            </a:r>
          </a:p>
        </p:txBody>
      </p:sp>
    </p:spTree>
    <p:extLst>
      <p:ext uri="{BB962C8B-B14F-4D97-AF65-F5344CB8AC3E}">
        <p14:creationId xmlns:p14="http://schemas.microsoft.com/office/powerpoint/2010/main" val="1552122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226911"/>
            <a:ext cx="1208658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Configuration v/s Customizing v/s Personalization</a:t>
            </a:r>
          </a:p>
        </p:txBody>
      </p:sp>
      <p:sp>
        <p:nvSpPr>
          <p:cNvPr id="6" name="Rectangle 5">
            <a:extLst>
              <a:ext uri="{FF2B5EF4-FFF2-40B4-BE49-F238E27FC236}">
                <a16:creationId xmlns:a16="http://schemas.microsoft.com/office/drawing/2014/main" id="{6414FBE3-BD7F-47B5-A544-A876A66B6C0C}"/>
              </a:ext>
            </a:extLst>
          </p:cNvPr>
          <p:cNvSpPr/>
          <p:nvPr/>
        </p:nvSpPr>
        <p:spPr>
          <a:xfrm>
            <a:off x="397164" y="4073134"/>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Configuration</a:t>
            </a:r>
          </a:p>
          <a:p>
            <a:pPr algn="ctr"/>
            <a:r>
              <a:rPr lang="en-US" dirty="0"/>
              <a:t>/ui2/</a:t>
            </a:r>
            <a:r>
              <a:rPr lang="en-US" dirty="0" err="1"/>
              <a:t>flpd_conf</a:t>
            </a:r>
            <a:endParaRPr lang="en-US" dirty="0"/>
          </a:p>
          <a:p>
            <a:pPr algn="ctr"/>
            <a:r>
              <a:rPr lang="en-US" dirty="0"/>
              <a:t>Workbench Type of request</a:t>
            </a:r>
          </a:p>
        </p:txBody>
      </p:sp>
      <p:sp>
        <p:nvSpPr>
          <p:cNvPr id="7" name="Rectangle 6">
            <a:extLst>
              <a:ext uri="{FF2B5EF4-FFF2-40B4-BE49-F238E27FC236}">
                <a16:creationId xmlns:a16="http://schemas.microsoft.com/office/drawing/2014/main" id="{751A60D2-6E22-4B93-A32F-9832C983B11D}"/>
              </a:ext>
            </a:extLst>
          </p:cNvPr>
          <p:cNvSpPr/>
          <p:nvPr/>
        </p:nvSpPr>
        <p:spPr>
          <a:xfrm>
            <a:off x="391187" y="2703963"/>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Customizing</a:t>
            </a:r>
          </a:p>
          <a:p>
            <a:pPr algn="ctr"/>
            <a:r>
              <a:rPr lang="en-US" dirty="0"/>
              <a:t>/ui2/</a:t>
            </a:r>
            <a:r>
              <a:rPr lang="en-US" dirty="0" err="1"/>
              <a:t>flpd_cust</a:t>
            </a:r>
            <a:endParaRPr lang="en-US" dirty="0"/>
          </a:p>
          <a:p>
            <a:pPr algn="ctr"/>
            <a:r>
              <a:rPr lang="en-US" dirty="0"/>
              <a:t>Customizing Request</a:t>
            </a:r>
          </a:p>
        </p:txBody>
      </p:sp>
      <p:sp>
        <p:nvSpPr>
          <p:cNvPr id="9" name="Rectangle 8">
            <a:extLst>
              <a:ext uri="{FF2B5EF4-FFF2-40B4-BE49-F238E27FC236}">
                <a16:creationId xmlns:a16="http://schemas.microsoft.com/office/drawing/2014/main" id="{0CA83C27-FB8A-41F7-9B36-1FA76542F67E}"/>
              </a:ext>
            </a:extLst>
          </p:cNvPr>
          <p:cNvSpPr/>
          <p:nvPr/>
        </p:nvSpPr>
        <p:spPr>
          <a:xfrm>
            <a:off x="391186" y="1376210"/>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Personalization</a:t>
            </a:r>
          </a:p>
        </p:txBody>
      </p:sp>
      <p:sp>
        <p:nvSpPr>
          <p:cNvPr id="11" name="Right Brace 10">
            <a:extLst>
              <a:ext uri="{FF2B5EF4-FFF2-40B4-BE49-F238E27FC236}">
                <a16:creationId xmlns:a16="http://schemas.microsoft.com/office/drawing/2014/main" id="{5C3B605D-C615-49D6-9B46-8422D2D93536}"/>
              </a:ext>
            </a:extLst>
          </p:cNvPr>
          <p:cNvSpPr/>
          <p:nvPr/>
        </p:nvSpPr>
        <p:spPr>
          <a:xfrm>
            <a:off x="4843114" y="4073134"/>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EDED802C-B49E-46D7-A9EE-8259DAE2D53C}"/>
              </a:ext>
            </a:extLst>
          </p:cNvPr>
          <p:cNvSpPr txBox="1"/>
          <p:nvPr/>
        </p:nvSpPr>
        <p:spPr>
          <a:xfrm>
            <a:off x="5523345" y="4111065"/>
            <a:ext cx="6668655" cy="1200329"/>
          </a:xfrm>
          <a:prstGeom prst="rect">
            <a:avLst/>
          </a:prstGeom>
          <a:noFill/>
        </p:spPr>
        <p:txBody>
          <a:bodyPr wrap="square" rtlCol="0">
            <a:spAutoFit/>
          </a:bodyPr>
          <a:lstStyle/>
          <a:p>
            <a:r>
              <a:rPr lang="en-US" dirty="0"/>
              <a:t>Settings which are applied at entire system level irrespective of Client. If we create a tile in Fiori launchpad designer in CONF mode, this tile will be visible to everyone in the system. </a:t>
            </a:r>
            <a:r>
              <a:rPr lang="en-US" b="1" i="1" dirty="0"/>
              <a:t>We should ideally use always the CONF layer for the tile.</a:t>
            </a:r>
          </a:p>
        </p:txBody>
      </p:sp>
      <p:sp>
        <p:nvSpPr>
          <p:cNvPr id="13" name="Right Brace 12">
            <a:extLst>
              <a:ext uri="{FF2B5EF4-FFF2-40B4-BE49-F238E27FC236}">
                <a16:creationId xmlns:a16="http://schemas.microsoft.com/office/drawing/2014/main" id="{EFAC9B27-E9AB-4D2C-A364-E9B98BE758D9}"/>
              </a:ext>
            </a:extLst>
          </p:cNvPr>
          <p:cNvSpPr/>
          <p:nvPr/>
        </p:nvSpPr>
        <p:spPr>
          <a:xfrm>
            <a:off x="4843113" y="2745381"/>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74A5CC9-A86E-49EF-8A69-C8C6A5276635}"/>
              </a:ext>
            </a:extLst>
          </p:cNvPr>
          <p:cNvSpPr txBox="1"/>
          <p:nvPr/>
        </p:nvSpPr>
        <p:spPr>
          <a:xfrm>
            <a:off x="5523344" y="2745381"/>
            <a:ext cx="6668655" cy="1200329"/>
          </a:xfrm>
          <a:prstGeom prst="rect">
            <a:avLst/>
          </a:prstGeom>
          <a:noFill/>
        </p:spPr>
        <p:txBody>
          <a:bodyPr wrap="square" rtlCol="0">
            <a:spAutoFit/>
          </a:bodyPr>
          <a:lstStyle/>
          <a:p>
            <a:r>
              <a:rPr lang="en-US" dirty="0"/>
              <a:t>Settings which is applicable for All users belonging to a particular client. Customizing’s are always client specific. So suppose we want to give access to a set of users an extra set of tiles in system, then we can use LPD designer in that client with CUST mode.</a:t>
            </a:r>
            <a:endParaRPr lang="en-US" b="1" i="1" dirty="0"/>
          </a:p>
        </p:txBody>
      </p:sp>
      <p:sp>
        <p:nvSpPr>
          <p:cNvPr id="15" name="Right Brace 14">
            <a:extLst>
              <a:ext uri="{FF2B5EF4-FFF2-40B4-BE49-F238E27FC236}">
                <a16:creationId xmlns:a16="http://schemas.microsoft.com/office/drawing/2014/main" id="{88439599-12AB-4208-9C9F-F6BCE1F73071}"/>
              </a:ext>
            </a:extLst>
          </p:cNvPr>
          <p:cNvSpPr/>
          <p:nvPr/>
        </p:nvSpPr>
        <p:spPr>
          <a:xfrm>
            <a:off x="4843113" y="1345094"/>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F97EBF4B-0F62-42E5-958C-6D77EA52F78D}"/>
              </a:ext>
            </a:extLst>
          </p:cNvPr>
          <p:cNvSpPr txBox="1"/>
          <p:nvPr/>
        </p:nvSpPr>
        <p:spPr>
          <a:xfrm>
            <a:off x="5523344" y="1320205"/>
            <a:ext cx="6497734" cy="1200329"/>
          </a:xfrm>
          <a:prstGeom prst="rect">
            <a:avLst/>
          </a:prstGeom>
          <a:noFill/>
        </p:spPr>
        <p:txBody>
          <a:bodyPr wrap="square" rtlCol="0">
            <a:spAutoFit/>
          </a:bodyPr>
          <a:lstStyle/>
          <a:p>
            <a:r>
              <a:rPr lang="en-US" dirty="0"/>
              <a:t>User specific settings like color theme, settings, Variants, Settings in table only affect the user who did it. This is takes highest priority over the other settings. E.g. Themes in </a:t>
            </a:r>
            <a:r>
              <a:rPr lang="en-US" dirty="0" err="1"/>
              <a:t>gmail</a:t>
            </a:r>
            <a:r>
              <a:rPr lang="en-US" dirty="0"/>
              <a:t>.</a:t>
            </a:r>
          </a:p>
          <a:p>
            <a:r>
              <a:rPr lang="en-US" dirty="0"/>
              <a:t>Only single user.</a:t>
            </a:r>
          </a:p>
        </p:txBody>
      </p:sp>
      <p:sp>
        <p:nvSpPr>
          <p:cNvPr id="17" name="TextBox 16">
            <a:extLst>
              <a:ext uri="{FF2B5EF4-FFF2-40B4-BE49-F238E27FC236}">
                <a16:creationId xmlns:a16="http://schemas.microsoft.com/office/drawing/2014/main" id="{90134281-94EF-49EE-8D56-891571A2BDF6}"/>
              </a:ext>
            </a:extLst>
          </p:cNvPr>
          <p:cNvSpPr txBox="1"/>
          <p:nvPr/>
        </p:nvSpPr>
        <p:spPr>
          <a:xfrm>
            <a:off x="295564" y="5349326"/>
            <a:ext cx="9753600" cy="923330"/>
          </a:xfrm>
          <a:prstGeom prst="rect">
            <a:avLst/>
          </a:prstGeom>
          <a:noFill/>
        </p:spPr>
        <p:txBody>
          <a:bodyPr wrap="square" rtlCol="0">
            <a:spAutoFit/>
          </a:bodyPr>
          <a:lstStyle/>
          <a:p>
            <a:r>
              <a:rPr lang="en-US" dirty="0"/>
              <a:t>500 users – if I change configurations?</a:t>
            </a:r>
          </a:p>
          <a:p>
            <a:r>
              <a:rPr lang="en-US" dirty="0"/>
              <a:t>Client 100 – 300 users</a:t>
            </a:r>
          </a:p>
          <a:p>
            <a:r>
              <a:rPr lang="en-US" dirty="0"/>
              <a:t>Client 200 – 200 users</a:t>
            </a:r>
          </a:p>
        </p:txBody>
      </p:sp>
    </p:spTree>
    <p:extLst>
      <p:ext uri="{BB962C8B-B14F-4D97-AF65-F5344CB8AC3E}">
        <p14:creationId xmlns:p14="http://schemas.microsoft.com/office/powerpoint/2010/main" val="267911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Some Standard SAP Roles in S/4HANA</a:t>
            </a:r>
          </a:p>
        </p:txBody>
      </p:sp>
      <p:pic>
        <p:nvPicPr>
          <p:cNvPr id="6" name="Picture 5">
            <a:extLst>
              <a:ext uri="{FF2B5EF4-FFF2-40B4-BE49-F238E27FC236}">
                <a16:creationId xmlns:a16="http://schemas.microsoft.com/office/drawing/2014/main" id="{BFDC041A-50FC-4FB9-A896-6DE131A1D6CB}"/>
              </a:ext>
            </a:extLst>
          </p:cNvPr>
          <p:cNvPicPr>
            <a:picLocks noChangeAspect="1"/>
          </p:cNvPicPr>
          <p:nvPr/>
        </p:nvPicPr>
        <p:blipFill>
          <a:blip r:embed="rId3"/>
          <a:stretch>
            <a:fillRect/>
          </a:stretch>
        </p:blipFill>
        <p:spPr>
          <a:xfrm>
            <a:off x="247157" y="970954"/>
            <a:ext cx="11309060" cy="5410669"/>
          </a:xfrm>
          <a:prstGeom prst="rect">
            <a:avLst/>
          </a:prstGeom>
          <a:solidFill>
            <a:srgbClr val="FFFFFF"/>
          </a:solidFill>
        </p:spPr>
      </p:pic>
    </p:spTree>
    <p:extLst>
      <p:ext uri="{BB962C8B-B14F-4D97-AF65-F5344CB8AC3E}">
        <p14:creationId xmlns:p14="http://schemas.microsoft.com/office/powerpoint/2010/main" val="410012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Rapid Deployment – Best Practice</a:t>
            </a:r>
          </a:p>
        </p:txBody>
      </p:sp>
      <p:pic>
        <p:nvPicPr>
          <p:cNvPr id="6" name="Picture 5">
            <a:extLst>
              <a:ext uri="{FF2B5EF4-FFF2-40B4-BE49-F238E27FC236}">
                <a16:creationId xmlns:a16="http://schemas.microsoft.com/office/drawing/2014/main" id="{DE4D494D-2558-4BDA-B4EB-7D76CFC33CAD}"/>
              </a:ext>
            </a:extLst>
          </p:cNvPr>
          <p:cNvPicPr>
            <a:picLocks noChangeAspect="1"/>
          </p:cNvPicPr>
          <p:nvPr/>
        </p:nvPicPr>
        <p:blipFill>
          <a:blip r:embed="rId3"/>
          <a:stretch>
            <a:fillRect/>
          </a:stretch>
        </p:blipFill>
        <p:spPr>
          <a:xfrm>
            <a:off x="275195" y="1175040"/>
            <a:ext cx="11278577" cy="5098222"/>
          </a:xfrm>
          <a:prstGeom prst="rect">
            <a:avLst/>
          </a:prstGeom>
        </p:spPr>
      </p:pic>
    </p:spTree>
    <p:extLst>
      <p:ext uri="{BB962C8B-B14F-4D97-AF65-F5344CB8AC3E}">
        <p14:creationId xmlns:p14="http://schemas.microsoft.com/office/powerpoint/2010/main" val="146643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Concept of Task List</a:t>
            </a:r>
          </a:p>
        </p:txBody>
      </p:sp>
      <p:sp>
        <p:nvSpPr>
          <p:cNvPr id="9" name="TextBox 8">
            <a:extLst>
              <a:ext uri="{FF2B5EF4-FFF2-40B4-BE49-F238E27FC236}">
                <a16:creationId xmlns:a16="http://schemas.microsoft.com/office/drawing/2014/main" id="{B67FE10C-FBF5-4555-BE2B-8BD65E6EA127}"/>
              </a:ext>
            </a:extLst>
          </p:cNvPr>
          <p:cNvSpPr txBox="1"/>
          <p:nvPr/>
        </p:nvSpPr>
        <p:spPr>
          <a:xfrm>
            <a:off x="266700" y="970954"/>
            <a:ext cx="11754378" cy="3416320"/>
          </a:xfrm>
          <a:prstGeom prst="rect">
            <a:avLst/>
          </a:prstGeom>
          <a:noFill/>
        </p:spPr>
        <p:txBody>
          <a:bodyPr wrap="square" rtlCol="0">
            <a:spAutoFit/>
          </a:bodyPr>
          <a:lstStyle/>
          <a:p>
            <a:r>
              <a:rPr lang="en-US" dirty="0"/>
              <a:t>SAP NW 7.4 onwards there is a new concept of Task list – </a:t>
            </a:r>
            <a:r>
              <a:rPr lang="en-US" dirty="0" err="1"/>
              <a:t>Tcode</a:t>
            </a:r>
            <a:r>
              <a:rPr lang="en-US" dirty="0"/>
              <a:t> – </a:t>
            </a:r>
            <a:r>
              <a:rPr lang="en-US" b="1" dirty="0"/>
              <a:t>STC01</a:t>
            </a:r>
          </a:p>
          <a:p>
            <a:r>
              <a:rPr lang="en-US" dirty="0"/>
              <a:t>Instead of doing multiple manual activities, we can do a one click execution of task list and the task list is designed to work in sequence and execute all the work in automatic way.</a:t>
            </a:r>
          </a:p>
          <a:p>
            <a:endParaRPr lang="en-US" dirty="0"/>
          </a:p>
          <a:p>
            <a:pPr marL="342900" indent="-342900">
              <a:buAutoNum type="arabicPeriod"/>
            </a:pPr>
            <a:r>
              <a:rPr lang="en-US" dirty="0"/>
              <a:t>The task list approach only applies to S.4HANA</a:t>
            </a:r>
          </a:p>
          <a:p>
            <a:pPr marL="342900" indent="-342900">
              <a:buAutoNum type="arabicPeriod"/>
            </a:pPr>
            <a:r>
              <a:rPr lang="en-US" dirty="0"/>
              <a:t>It work for both Embedded and Central HUB, we need to follow SAP guidance on task list if we using different system</a:t>
            </a:r>
          </a:p>
          <a:p>
            <a:endParaRPr lang="en-US" dirty="0"/>
          </a:p>
          <a:p>
            <a:r>
              <a:rPr lang="en-US" b="1" dirty="0"/>
              <a:t>Starring S/4HANA 1809</a:t>
            </a:r>
          </a:p>
          <a:p>
            <a:endParaRPr lang="en-US" dirty="0"/>
          </a:p>
          <a:p>
            <a:r>
              <a:rPr lang="en-US" dirty="0"/>
              <a:t>SAP_GW_FIORI_ERP_ONE_CLNT_SETUP – Responsible for Activating SAP Gateway and Entire Fiori Launchpad (and designer)</a:t>
            </a:r>
          </a:p>
          <a:p>
            <a:r>
              <a:rPr lang="en-US" dirty="0"/>
              <a:t>SAP_ESH_INITIAL_SETUP_WRK_CLIENT – Activating Enterprise search</a:t>
            </a:r>
          </a:p>
          <a:p>
            <a:r>
              <a:rPr lang="en-US" dirty="0"/>
              <a:t>SAP_FIORI_FOUNDATION_S4 – Responsible for deploy Fiori like set theme, create launchpad and admin role</a:t>
            </a:r>
          </a:p>
        </p:txBody>
      </p:sp>
    </p:spTree>
    <p:extLst>
      <p:ext uri="{BB962C8B-B14F-4D97-AF65-F5344CB8AC3E}">
        <p14:creationId xmlns:p14="http://schemas.microsoft.com/office/powerpoint/2010/main" val="2483153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24486" y="3533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Use case</a:t>
            </a:r>
          </a:p>
        </p:txBody>
      </p:sp>
      <p:sp>
        <p:nvSpPr>
          <p:cNvPr id="6" name="TextBox 5">
            <a:extLst>
              <a:ext uri="{FF2B5EF4-FFF2-40B4-BE49-F238E27FC236}">
                <a16:creationId xmlns:a16="http://schemas.microsoft.com/office/drawing/2014/main" id="{DF2E8223-3307-4AD7-A3EE-B3E29356F32F}"/>
              </a:ext>
            </a:extLst>
          </p:cNvPr>
          <p:cNvSpPr txBox="1"/>
          <p:nvPr/>
        </p:nvSpPr>
        <p:spPr>
          <a:xfrm>
            <a:off x="258618" y="666154"/>
            <a:ext cx="11762460" cy="2308324"/>
          </a:xfrm>
          <a:prstGeom prst="rect">
            <a:avLst/>
          </a:prstGeom>
          <a:noFill/>
        </p:spPr>
        <p:txBody>
          <a:bodyPr wrap="square" rtlCol="0">
            <a:spAutoFit/>
          </a:bodyPr>
          <a:lstStyle/>
          <a:p>
            <a:r>
              <a:rPr lang="en-US" dirty="0"/>
              <a:t>You have recently joined as a FIORI SECURITY consultant to one of S/4HANA project Running @Anubhavtrainings.com</a:t>
            </a:r>
          </a:p>
          <a:p>
            <a:r>
              <a:rPr lang="en-US" dirty="0"/>
              <a:t>In the company, we have several departments like SALES, HR, Finance, Marketing.</a:t>
            </a:r>
          </a:p>
          <a:p>
            <a:r>
              <a:rPr lang="en-US" dirty="0"/>
              <a:t>You have been invited by Sales department to solve their challenge and needs of Fiori apps needed at different levels in organization. </a:t>
            </a:r>
          </a:p>
          <a:p>
            <a:r>
              <a:rPr lang="en-US" dirty="0"/>
              <a:t>Before you joined there was a SAP Fiori Security consultant in the team, who simply granted the template role access to the users as it is delivered by SAP. Though all the required apps by sales team are accessible but they are only using hardly 20% of the apps granted to them. The goal is to optimize the launchpad for sales department (which includes sales representative and sales manager). We need to adjust the SAP Fiori Launchpad content as per below requirement</a:t>
            </a:r>
          </a:p>
        </p:txBody>
      </p:sp>
      <p:sp>
        <p:nvSpPr>
          <p:cNvPr id="7" name="TextBox 6">
            <a:extLst>
              <a:ext uri="{FF2B5EF4-FFF2-40B4-BE49-F238E27FC236}">
                <a16:creationId xmlns:a16="http://schemas.microsoft.com/office/drawing/2014/main" id="{ECBB699D-D3D6-45A2-95BA-049C11C0FCB4}"/>
              </a:ext>
            </a:extLst>
          </p:cNvPr>
          <p:cNvSpPr txBox="1"/>
          <p:nvPr/>
        </p:nvSpPr>
        <p:spPr>
          <a:xfrm>
            <a:off x="566834" y="2974478"/>
            <a:ext cx="3962400" cy="369332"/>
          </a:xfrm>
          <a:prstGeom prst="rect">
            <a:avLst/>
          </a:prstGeom>
          <a:noFill/>
        </p:spPr>
        <p:txBody>
          <a:bodyPr wrap="square" rtlCol="0">
            <a:spAutoFit/>
          </a:bodyPr>
          <a:lstStyle/>
          <a:p>
            <a:r>
              <a:rPr lang="en-US" b="1" dirty="0"/>
              <a:t>Sales Representative</a:t>
            </a:r>
          </a:p>
        </p:txBody>
      </p:sp>
      <p:sp>
        <p:nvSpPr>
          <p:cNvPr id="9" name="TextBox 8">
            <a:extLst>
              <a:ext uri="{FF2B5EF4-FFF2-40B4-BE49-F238E27FC236}">
                <a16:creationId xmlns:a16="http://schemas.microsoft.com/office/drawing/2014/main" id="{AE8D5D30-A1AE-46B0-9A57-D0BFCEBD78FE}"/>
              </a:ext>
            </a:extLst>
          </p:cNvPr>
          <p:cNvSpPr txBox="1"/>
          <p:nvPr/>
        </p:nvSpPr>
        <p:spPr>
          <a:xfrm>
            <a:off x="7397126" y="2985945"/>
            <a:ext cx="3962400" cy="369332"/>
          </a:xfrm>
          <a:prstGeom prst="rect">
            <a:avLst/>
          </a:prstGeom>
          <a:noFill/>
        </p:spPr>
        <p:txBody>
          <a:bodyPr wrap="square" rtlCol="0">
            <a:spAutoFit/>
          </a:bodyPr>
          <a:lstStyle/>
          <a:p>
            <a:r>
              <a:rPr lang="en-US" b="1" dirty="0"/>
              <a:t>Sales Manager</a:t>
            </a:r>
          </a:p>
        </p:txBody>
      </p:sp>
      <p:pic>
        <p:nvPicPr>
          <p:cNvPr id="11" name="Picture 6" descr="Lawyer, notary, partner, person, sales manager, man, user icon - Download  on Iconfinder">
            <a:extLst>
              <a:ext uri="{FF2B5EF4-FFF2-40B4-BE49-F238E27FC236}">
                <a16:creationId xmlns:a16="http://schemas.microsoft.com/office/drawing/2014/main" id="{DC04210F-00A9-4E6A-956F-9767EBFDC7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824144" y="2791007"/>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Man Cartoon clipart - Sales, Marketing, Job, transparent clip art">
            <a:extLst>
              <a:ext uri="{FF2B5EF4-FFF2-40B4-BE49-F238E27FC236}">
                <a16:creationId xmlns:a16="http://schemas.microsoft.com/office/drawing/2014/main" id="{E3A2BABD-B216-4047-A6C2-1CACB71C63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817" y="2970106"/>
            <a:ext cx="447964" cy="4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428E2C-2F89-4813-A1AD-DC5502E4021A}"/>
              </a:ext>
            </a:extLst>
          </p:cNvPr>
          <p:cNvSpPr txBox="1"/>
          <p:nvPr/>
        </p:nvSpPr>
        <p:spPr>
          <a:xfrm>
            <a:off x="566834" y="3429000"/>
            <a:ext cx="5430982" cy="369332"/>
          </a:xfrm>
          <a:prstGeom prst="rect">
            <a:avLst/>
          </a:prstGeom>
          <a:noFill/>
        </p:spPr>
        <p:txBody>
          <a:bodyPr wrap="square" rtlCol="0">
            <a:spAutoFit/>
          </a:bodyPr>
          <a:lstStyle/>
          <a:p>
            <a:r>
              <a:rPr lang="en-US" b="1" dirty="0"/>
              <a:t>ZATS_BR_SALES_REP -  ZATS_BC_SALES_REP</a:t>
            </a:r>
          </a:p>
        </p:txBody>
      </p:sp>
      <p:sp>
        <p:nvSpPr>
          <p:cNvPr id="14" name="TextBox 13">
            <a:extLst>
              <a:ext uri="{FF2B5EF4-FFF2-40B4-BE49-F238E27FC236}">
                <a16:creationId xmlns:a16="http://schemas.microsoft.com/office/drawing/2014/main" id="{AFFF47D9-D78D-475B-8E44-B9274D507CE6}"/>
              </a:ext>
            </a:extLst>
          </p:cNvPr>
          <p:cNvSpPr txBox="1"/>
          <p:nvPr/>
        </p:nvSpPr>
        <p:spPr>
          <a:xfrm>
            <a:off x="7397126" y="3444839"/>
            <a:ext cx="5430982" cy="369332"/>
          </a:xfrm>
          <a:prstGeom prst="rect">
            <a:avLst/>
          </a:prstGeom>
          <a:noFill/>
        </p:spPr>
        <p:txBody>
          <a:bodyPr wrap="square" rtlCol="0">
            <a:spAutoFit/>
          </a:bodyPr>
          <a:lstStyle/>
          <a:p>
            <a:r>
              <a:rPr lang="en-US" b="1" dirty="0"/>
              <a:t>ZATS_BR_SALES_MGR – ZATS_BC_SALES_MGR </a:t>
            </a:r>
          </a:p>
        </p:txBody>
      </p:sp>
      <p:sp>
        <p:nvSpPr>
          <p:cNvPr id="15" name="Rectangle 14">
            <a:extLst>
              <a:ext uri="{FF2B5EF4-FFF2-40B4-BE49-F238E27FC236}">
                <a16:creationId xmlns:a16="http://schemas.microsoft.com/office/drawing/2014/main" id="{7AE2D20E-DE25-4F10-8094-544B975934D7}"/>
              </a:ext>
            </a:extLst>
          </p:cNvPr>
          <p:cNvSpPr/>
          <p:nvPr/>
        </p:nvSpPr>
        <p:spPr>
          <a:xfrm>
            <a:off x="982471"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Inquiry </a:t>
            </a:r>
          </a:p>
        </p:txBody>
      </p:sp>
      <p:sp>
        <p:nvSpPr>
          <p:cNvPr id="16" name="Rectangle 15">
            <a:extLst>
              <a:ext uri="{FF2B5EF4-FFF2-40B4-BE49-F238E27FC236}">
                <a16:creationId xmlns:a16="http://schemas.microsoft.com/office/drawing/2014/main" id="{F3C5FC29-98D6-401F-80F7-E1393B50EF4A}"/>
              </a:ext>
            </a:extLst>
          </p:cNvPr>
          <p:cNvSpPr/>
          <p:nvPr/>
        </p:nvSpPr>
        <p:spPr>
          <a:xfrm>
            <a:off x="2391016"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quotation </a:t>
            </a:r>
          </a:p>
        </p:txBody>
      </p:sp>
      <p:sp>
        <p:nvSpPr>
          <p:cNvPr id="17" name="Rectangle 16">
            <a:extLst>
              <a:ext uri="{FF2B5EF4-FFF2-40B4-BE49-F238E27FC236}">
                <a16:creationId xmlns:a16="http://schemas.microsoft.com/office/drawing/2014/main" id="{FF1612E4-5956-4F94-8F1F-90402D666E8C}"/>
              </a:ext>
            </a:extLst>
          </p:cNvPr>
          <p:cNvSpPr/>
          <p:nvPr/>
        </p:nvSpPr>
        <p:spPr>
          <a:xfrm>
            <a:off x="3799561"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SO </a:t>
            </a:r>
          </a:p>
        </p:txBody>
      </p:sp>
      <p:sp>
        <p:nvSpPr>
          <p:cNvPr id="18" name="Rectangle 17">
            <a:extLst>
              <a:ext uri="{FF2B5EF4-FFF2-40B4-BE49-F238E27FC236}">
                <a16:creationId xmlns:a16="http://schemas.microsoft.com/office/drawing/2014/main" id="{0CF7E000-80F5-4065-9822-74096E2FDFC6}"/>
              </a:ext>
            </a:extLst>
          </p:cNvPr>
          <p:cNvSpPr/>
          <p:nvPr/>
        </p:nvSpPr>
        <p:spPr>
          <a:xfrm>
            <a:off x="7595708" y="4162966"/>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SO </a:t>
            </a:r>
          </a:p>
        </p:txBody>
      </p:sp>
      <p:sp>
        <p:nvSpPr>
          <p:cNvPr id="19" name="Rectangle 18">
            <a:extLst>
              <a:ext uri="{FF2B5EF4-FFF2-40B4-BE49-F238E27FC236}">
                <a16:creationId xmlns:a16="http://schemas.microsoft.com/office/drawing/2014/main" id="{B29C30C2-D7E9-4602-9080-C574C88102E9}"/>
              </a:ext>
            </a:extLst>
          </p:cNvPr>
          <p:cNvSpPr/>
          <p:nvPr/>
        </p:nvSpPr>
        <p:spPr>
          <a:xfrm>
            <a:off x="9022726" y="4162966"/>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SO fulfilment</a:t>
            </a:r>
          </a:p>
        </p:txBody>
      </p:sp>
      <p:sp>
        <p:nvSpPr>
          <p:cNvPr id="20" name="Rectangle 19">
            <a:extLst>
              <a:ext uri="{FF2B5EF4-FFF2-40B4-BE49-F238E27FC236}">
                <a16:creationId xmlns:a16="http://schemas.microsoft.com/office/drawing/2014/main" id="{E280E708-3403-4AD4-BB11-7F122B802B97}"/>
              </a:ext>
            </a:extLst>
          </p:cNvPr>
          <p:cNvSpPr/>
          <p:nvPr/>
        </p:nvSpPr>
        <p:spPr>
          <a:xfrm>
            <a:off x="982471" y="4987636"/>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leave req</a:t>
            </a:r>
          </a:p>
        </p:txBody>
      </p:sp>
      <p:sp>
        <p:nvSpPr>
          <p:cNvPr id="21" name="Rectangle 20">
            <a:extLst>
              <a:ext uri="{FF2B5EF4-FFF2-40B4-BE49-F238E27FC236}">
                <a16:creationId xmlns:a16="http://schemas.microsoft.com/office/drawing/2014/main" id="{8AD96D0C-078D-4927-8A97-B3A9F174E77F}"/>
              </a:ext>
            </a:extLst>
          </p:cNvPr>
          <p:cNvSpPr/>
          <p:nvPr/>
        </p:nvSpPr>
        <p:spPr>
          <a:xfrm>
            <a:off x="2363307" y="4969368"/>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Timesheet</a:t>
            </a:r>
          </a:p>
        </p:txBody>
      </p:sp>
      <p:sp>
        <p:nvSpPr>
          <p:cNvPr id="22" name="Rectangle 21">
            <a:extLst>
              <a:ext uri="{FF2B5EF4-FFF2-40B4-BE49-F238E27FC236}">
                <a16:creationId xmlns:a16="http://schemas.microsoft.com/office/drawing/2014/main" id="{6BE462DF-1B76-4E6D-9E83-33CE8B5302B6}"/>
              </a:ext>
            </a:extLst>
          </p:cNvPr>
          <p:cNvSpPr/>
          <p:nvPr/>
        </p:nvSpPr>
        <p:spPr>
          <a:xfrm>
            <a:off x="982471" y="5837382"/>
            <a:ext cx="1228436" cy="65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 website</a:t>
            </a:r>
          </a:p>
        </p:txBody>
      </p:sp>
      <p:sp>
        <p:nvSpPr>
          <p:cNvPr id="23" name="Rectangle 22">
            <a:extLst>
              <a:ext uri="{FF2B5EF4-FFF2-40B4-BE49-F238E27FC236}">
                <a16:creationId xmlns:a16="http://schemas.microsoft.com/office/drawing/2014/main" id="{6E34C5E2-1F70-4AD4-BF46-3C50A28464E6}"/>
              </a:ext>
            </a:extLst>
          </p:cNvPr>
          <p:cNvSpPr/>
          <p:nvPr/>
        </p:nvSpPr>
        <p:spPr>
          <a:xfrm>
            <a:off x="7595708" y="4943920"/>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leave req</a:t>
            </a:r>
          </a:p>
        </p:txBody>
      </p:sp>
      <p:sp>
        <p:nvSpPr>
          <p:cNvPr id="24" name="Rectangle 23">
            <a:extLst>
              <a:ext uri="{FF2B5EF4-FFF2-40B4-BE49-F238E27FC236}">
                <a16:creationId xmlns:a16="http://schemas.microsoft.com/office/drawing/2014/main" id="{8458CAC1-8697-4C24-B545-CC6207AAC2F4}"/>
              </a:ext>
            </a:extLst>
          </p:cNvPr>
          <p:cNvSpPr/>
          <p:nvPr/>
        </p:nvSpPr>
        <p:spPr>
          <a:xfrm>
            <a:off x="8976544" y="4925652"/>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Timesheet</a:t>
            </a:r>
          </a:p>
        </p:txBody>
      </p:sp>
      <p:sp>
        <p:nvSpPr>
          <p:cNvPr id="25" name="Rectangle 24">
            <a:extLst>
              <a:ext uri="{FF2B5EF4-FFF2-40B4-BE49-F238E27FC236}">
                <a16:creationId xmlns:a16="http://schemas.microsoft.com/office/drawing/2014/main" id="{C24B263D-80B3-441D-A831-F349C05CFAA9}"/>
              </a:ext>
            </a:extLst>
          </p:cNvPr>
          <p:cNvSpPr/>
          <p:nvPr/>
        </p:nvSpPr>
        <p:spPr>
          <a:xfrm>
            <a:off x="10325004" y="4943919"/>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Inbox</a:t>
            </a:r>
          </a:p>
        </p:txBody>
      </p:sp>
      <p:sp>
        <p:nvSpPr>
          <p:cNvPr id="26" name="Rectangle 25">
            <a:extLst>
              <a:ext uri="{FF2B5EF4-FFF2-40B4-BE49-F238E27FC236}">
                <a16:creationId xmlns:a16="http://schemas.microsoft.com/office/drawing/2014/main" id="{38240C52-7ED6-4260-9450-04916C1FE09F}"/>
              </a:ext>
            </a:extLst>
          </p:cNvPr>
          <p:cNvSpPr/>
          <p:nvPr/>
        </p:nvSpPr>
        <p:spPr>
          <a:xfrm>
            <a:off x="7595708" y="5789529"/>
            <a:ext cx="1228436" cy="65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 website</a:t>
            </a:r>
          </a:p>
        </p:txBody>
      </p:sp>
      <p:sp>
        <p:nvSpPr>
          <p:cNvPr id="27" name="TextBox 26">
            <a:extLst>
              <a:ext uri="{FF2B5EF4-FFF2-40B4-BE49-F238E27FC236}">
                <a16:creationId xmlns:a16="http://schemas.microsoft.com/office/drawing/2014/main" id="{2E1B1DBB-B30B-4495-B2D8-45DD746C3586}"/>
              </a:ext>
            </a:extLst>
          </p:cNvPr>
          <p:cNvSpPr txBox="1"/>
          <p:nvPr/>
        </p:nvSpPr>
        <p:spPr>
          <a:xfrm>
            <a:off x="5061527" y="5764643"/>
            <a:ext cx="3075709" cy="646331"/>
          </a:xfrm>
          <a:prstGeom prst="rect">
            <a:avLst/>
          </a:prstGeom>
          <a:noFill/>
        </p:spPr>
        <p:txBody>
          <a:bodyPr wrap="square" rtlCol="0">
            <a:spAutoFit/>
          </a:bodyPr>
          <a:lstStyle/>
          <a:p>
            <a:r>
              <a:rPr lang="en-US" dirty="0"/>
              <a:t>ZATS_BC_PORTAL</a:t>
            </a:r>
          </a:p>
          <a:p>
            <a:r>
              <a:rPr lang="en-US" dirty="0"/>
              <a:t>ZATS_BCG_PORTAL</a:t>
            </a:r>
          </a:p>
        </p:txBody>
      </p:sp>
      <p:sp>
        <p:nvSpPr>
          <p:cNvPr id="28" name="Left Brace 27">
            <a:extLst>
              <a:ext uri="{FF2B5EF4-FFF2-40B4-BE49-F238E27FC236}">
                <a16:creationId xmlns:a16="http://schemas.microsoft.com/office/drawing/2014/main" id="{85365EA9-F17C-4737-AEE4-2F365699F25F}"/>
              </a:ext>
            </a:extLst>
          </p:cNvPr>
          <p:cNvSpPr/>
          <p:nvPr/>
        </p:nvSpPr>
        <p:spPr>
          <a:xfrm>
            <a:off x="686907" y="4045527"/>
            <a:ext cx="295564" cy="71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371B4BE4-6769-4235-9209-DC3B64D5469F}"/>
              </a:ext>
            </a:extLst>
          </p:cNvPr>
          <p:cNvSpPr/>
          <p:nvPr/>
        </p:nvSpPr>
        <p:spPr>
          <a:xfrm>
            <a:off x="673053" y="4941454"/>
            <a:ext cx="295564" cy="71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4F446301-C668-4196-BCFF-0AE3C3CE379B}"/>
              </a:ext>
            </a:extLst>
          </p:cNvPr>
          <p:cNvSpPr txBox="1"/>
          <p:nvPr/>
        </p:nvSpPr>
        <p:spPr>
          <a:xfrm>
            <a:off x="12653" y="4147127"/>
            <a:ext cx="789709" cy="369332"/>
          </a:xfrm>
          <a:prstGeom prst="rect">
            <a:avLst/>
          </a:prstGeom>
          <a:noFill/>
        </p:spPr>
        <p:txBody>
          <a:bodyPr wrap="square" rtlCol="0">
            <a:spAutoFit/>
          </a:bodyPr>
          <a:lstStyle/>
          <a:p>
            <a:r>
              <a:rPr lang="en-US" dirty="0"/>
              <a:t>Sales </a:t>
            </a:r>
          </a:p>
        </p:txBody>
      </p:sp>
      <p:sp>
        <p:nvSpPr>
          <p:cNvPr id="31" name="TextBox 30">
            <a:extLst>
              <a:ext uri="{FF2B5EF4-FFF2-40B4-BE49-F238E27FC236}">
                <a16:creationId xmlns:a16="http://schemas.microsoft.com/office/drawing/2014/main" id="{A92BE762-2A31-4A76-802E-5D70669BA141}"/>
              </a:ext>
            </a:extLst>
          </p:cNvPr>
          <p:cNvSpPr txBox="1"/>
          <p:nvPr/>
        </p:nvSpPr>
        <p:spPr>
          <a:xfrm>
            <a:off x="8035" y="5094120"/>
            <a:ext cx="789709" cy="369332"/>
          </a:xfrm>
          <a:prstGeom prst="rect">
            <a:avLst/>
          </a:prstGeom>
          <a:noFill/>
        </p:spPr>
        <p:txBody>
          <a:bodyPr wrap="square" rtlCol="0">
            <a:spAutoFit/>
          </a:bodyPr>
          <a:lstStyle/>
          <a:p>
            <a:r>
              <a:rPr lang="en-US" dirty="0"/>
              <a:t>ESS </a:t>
            </a:r>
          </a:p>
        </p:txBody>
      </p:sp>
      <p:sp>
        <p:nvSpPr>
          <p:cNvPr id="32" name="TextBox 31">
            <a:extLst>
              <a:ext uri="{FF2B5EF4-FFF2-40B4-BE49-F238E27FC236}">
                <a16:creationId xmlns:a16="http://schemas.microsoft.com/office/drawing/2014/main" id="{C3C29892-17DF-4CF4-9866-127E7C12016C}"/>
              </a:ext>
            </a:extLst>
          </p:cNvPr>
          <p:cNvSpPr txBox="1"/>
          <p:nvPr/>
        </p:nvSpPr>
        <p:spPr>
          <a:xfrm>
            <a:off x="10449744" y="4194379"/>
            <a:ext cx="1488570" cy="369332"/>
          </a:xfrm>
          <a:prstGeom prst="rect">
            <a:avLst/>
          </a:prstGeom>
          <a:noFill/>
        </p:spPr>
        <p:txBody>
          <a:bodyPr wrap="square" rtlCol="0">
            <a:spAutoFit/>
          </a:bodyPr>
          <a:lstStyle/>
          <a:p>
            <a:r>
              <a:rPr lang="en-US" dirty="0"/>
              <a:t>Sales Manage</a:t>
            </a:r>
          </a:p>
        </p:txBody>
      </p:sp>
      <p:sp>
        <p:nvSpPr>
          <p:cNvPr id="33" name="TextBox 32">
            <a:extLst>
              <a:ext uri="{FF2B5EF4-FFF2-40B4-BE49-F238E27FC236}">
                <a16:creationId xmlns:a16="http://schemas.microsoft.com/office/drawing/2014/main" id="{6ACFE4DB-68D4-4549-8056-3AABD07B4EC2}"/>
              </a:ext>
            </a:extLst>
          </p:cNvPr>
          <p:cNvSpPr txBox="1"/>
          <p:nvPr/>
        </p:nvSpPr>
        <p:spPr>
          <a:xfrm>
            <a:off x="11576482" y="5000098"/>
            <a:ext cx="711592" cy="369332"/>
          </a:xfrm>
          <a:prstGeom prst="rect">
            <a:avLst/>
          </a:prstGeom>
          <a:noFill/>
        </p:spPr>
        <p:txBody>
          <a:bodyPr wrap="square" rtlCol="0">
            <a:spAutoFit/>
          </a:bodyPr>
          <a:lstStyle/>
          <a:p>
            <a:r>
              <a:rPr lang="en-US" dirty="0"/>
              <a:t>MSS</a:t>
            </a:r>
          </a:p>
        </p:txBody>
      </p:sp>
      <p:sp>
        <p:nvSpPr>
          <p:cNvPr id="34" name="TextBox 33">
            <a:extLst>
              <a:ext uri="{FF2B5EF4-FFF2-40B4-BE49-F238E27FC236}">
                <a16:creationId xmlns:a16="http://schemas.microsoft.com/office/drawing/2014/main" id="{DE609D14-54F1-4AD0-832E-E545277BC093}"/>
              </a:ext>
            </a:extLst>
          </p:cNvPr>
          <p:cNvSpPr txBox="1"/>
          <p:nvPr/>
        </p:nvSpPr>
        <p:spPr>
          <a:xfrm>
            <a:off x="3372381" y="3027822"/>
            <a:ext cx="1745672" cy="369332"/>
          </a:xfrm>
          <a:prstGeom prst="rect">
            <a:avLst/>
          </a:prstGeom>
          <a:noFill/>
        </p:spPr>
        <p:txBody>
          <a:bodyPr wrap="square" rtlCol="0">
            <a:spAutoFit/>
          </a:bodyPr>
          <a:lstStyle/>
          <a:p>
            <a:r>
              <a:rPr lang="en-US" b="1" dirty="0"/>
              <a:t>ALEX</a:t>
            </a:r>
          </a:p>
        </p:txBody>
      </p:sp>
      <p:sp>
        <p:nvSpPr>
          <p:cNvPr id="35" name="TextBox 34">
            <a:extLst>
              <a:ext uri="{FF2B5EF4-FFF2-40B4-BE49-F238E27FC236}">
                <a16:creationId xmlns:a16="http://schemas.microsoft.com/office/drawing/2014/main" id="{658FBACA-CCDD-44F6-8CB5-131555CCFB66}"/>
              </a:ext>
            </a:extLst>
          </p:cNvPr>
          <p:cNvSpPr txBox="1"/>
          <p:nvPr/>
        </p:nvSpPr>
        <p:spPr>
          <a:xfrm>
            <a:off x="9872471" y="3010343"/>
            <a:ext cx="1745672" cy="369332"/>
          </a:xfrm>
          <a:prstGeom prst="rect">
            <a:avLst/>
          </a:prstGeom>
          <a:noFill/>
        </p:spPr>
        <p:txBody>
          <a:bodyPr wrap="square" rtlCol="0">
            <a:spAutoFit/>
          </a:bodyPr>
          <a:lstStyle/>
          <a:p>
            <a:r>
              <a:rPr lang="en-US" b="1" dirty="0"/>
              <a:t>NOLAN</a:t>
            </a:r>
          </a:p>
        </p:txBody>
      </p:sp>
    </p:spTree>
    <p:extLst>
      <p:ext uri="{BB962C8B-B14F-4D97-AF65-F5344CB8AC3E}">
        <p14:creationId xmlns:p14="http://schemas.microsoft.com/office/powerpoint/2010/main" val="2366426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Rapid Activation – Further Read</a:t>
            </a:r>
          </a:p>
        </p:txBody>
      </p:sp>
      <p:sp>
        <p:nvSpPr>
          <p:cNvPr id="6" name="Rectangle 5">
            <a:extLst>
              <a:ext uri="{FF2B5EF4-FFF2-40B4-BE49-F238E27FC236}">
                <a16:creationId xmlns:a16="http://schemas.microsoft.com/office/drawing/2014/main" id="{284A26BC-9479-492B-8BF6-39D03BD07360}"/>
              </a:ext>
            </a:extLst>
          </p:cNvPr>
          <p:cNvSpPr/>
          <p:nvPr/>
        </p:nvSpPr>
        <p:spPr>
          <a:xfrm>
            <a:off x="6190623" y="1036789"/>
            <a:ext cx="5437123" cy="5078313"/>
          </a:xfrm>
          <a:prstGeom prst="rect">
            <a:avLst/>
          </a:prstGeom>
        </p:spPr>
        <p:txBody>
          <a:bodyPr wrap="square">
            <a:spAutoFit/>
          </a:bodyPr>
          <a:lstStyle/>
          <a:p>
            <a:r>
              <a:rPr lang="en-US" dirty="0"/>
              <a:t>For functional consultants: </a:t>
            </a:r>
          </a:p>
          <a:p>
            <a:pPr marL="285750" indent="-285750">
              <a:buFont typeface="Arial" panose="020B0604020202020204" pitchFamily="34" charset="0"/>
              <a:buChar char="•"/>
            </a:pPr>
            <a:r>
              <a:rPr lang="en-US" dirty="0">
                <a:hlinkClick r:id="rId3"/>
              </a:rPr>
              <a:t>Top 5 Fiori features that bring value to every business user</a:t>
            </a:r>
            <a:endParaRPr lang="en-US" dirty="0"/>
          </a:p>
          <a:p>
            <a:pPr marL="285750" indent="-285750">
              <a:buFont typeface="Arial" panose="020B0604020202020204" pitchFamily="34" charset="0"/>
              <a:buChar char="•"/>
            </a:pPr>
            <a:r>
              <a:rPr lang="en-US" dirty="0">
                <a:hlinkClick r:id="rId3"/>
              </a:rPr>
              <a:t>Best UX resources for Functional Consultants</a:t>
            </a:r>
            <a:endParaRPr lang="en-US" dirty="0"/>
          </a:p>
          <a:p>
            <a:pPr marL="285750" indent="-285750">
              <a:buFont typeface="Arial" panose="020B0604020202020204" pitchFamily="34" charset="0"/>
              <a:buChar char="•"/>
            </a:pPr>
            <a:r>
              <a:rPr lang="en-US" dirty="0">
                <a:hlinkClick r:id="rId4"/>
              </a:rPr>
              <a:t>Finding the delta of new apps between SAP S/4HANA versions</a:t>
            </a:r>
            <a:endParaRPr lang="en-US" dirty="0"/>
          </a:p>
          <a:p>
            <a:pPr marL="285750" indent="-285750">
              <a:buFont typeface="Arial" panose="020B0604020202020204" pitchFamily="34" charset="0"/>
              <a:buChar char="•"/>
            </a:pPr>
            <a:r>
              <a:rPr lang="en-US" dirty="0">
                <a:hlinkClick r:id="rId5"/>
              </a:rPr>
              <a:t>Finding the technical name of an app </a:t>
            </a:r>
            <a:endParaRPr lang="en-US" dirty="0"/>
          </a:p>
          <a:p>
            <a:endParaRPr lang="en-US" dirty="0"/>
          </a:p>
          <a:p>
            <a:r>
              <a:rPr lang="en-US" dirty="0"/>
              <a:t>For the technical team:</a:t>
            </a:r>
          </a:p>
          <a:p>
            <a:pPr marL="285750" indent="-285750">
              <a:buFont typeface="Arial" panose="020B0604020202020204" pitchFamily="34" charset="0"/>
              <a:buChar char="•"/>
            </a:pPr>
            <a:r>
              <a:rPr lang="en-US" dirty="0">
                <a:hlinkClick r:id="rId6"/>
              </a:rPr>
              <a:t>Fiori rapid content activation</a:t>
            </a:r>
            <a:r>
              <a:rPr lang="en-US" dirty="0"/>
              <a:t>–4 part series </a:t>
            </a:r>
          </a:p>
          <a:p>
            <a:pPr marL="285750" indent="-285750">
              <a:buFont typeface="Arial" panose="020B0604020202020204" pitchFamily="34" charset="0"/>
              <a:buChar char="•"/>
            </a:pPr>
            <a:r>
              <a:rPr lang="en-US" dirty="0">
                <a:hlinkClick r:id="rId7"/>
              </a:rPr>
              <a:t>How to extend Fiori apps </a:t>
            </a:r>
            <a:endParaRPr lang="en-US" dirty="0"/>
          </a:p>
          <a:p>
            <a:pPr marL="285750" indent="-285750">
              <a:buFont typeface="Arial" panose="020B0604020202020204" pitchFamily="34" charset="0"/>
              <a:buChar char="•"/>
            </a:pPr>
            <a:r>
              <a:rPr lang="en-US" dirty="0"/>
              <a:t>–</a:t>
            </a:r>
            <a:r>
              <a:rPr lang="en-US" dirty="0">
                <a:hlinkClick r:id="rId8"/>
              </a:rPr>
              <a:t>Guided answer: How to extend a SAP Fiori app in SAP S/4HANA</a:t>
            </a:r>
            <a:endParaRPr lang="en-US" dirty="0"/>
          </a:p>
          <a:p>
            <a:pPr marL="285750" indent="-285750">
              <a:buFont typeface="Arial" panose="020B0604020202020204" pitchFamily="34" charset="0"/>
              <a:buChar char="•"/>
            </a:pPr>
            <a:r>
              <a:rPr lang="en-US" dirty="0"/>
              <a:t>–</a:t>
            </a:r>
            <a:r>
              <a:rPr lang="en-US" dirty="0">
                <a:hlinkClick r:id="rId9"/>
              </a:rPr>
              <a:t>Understanding extensibility: UI flexibility</a:t>
            </a:r>
            <a:endParaRPr lang="en-US" dirty="0"/>
          </a:p>
          <a:p>
            <a:pPr marL="285750" indent="-285750">
              <a:buFont typeface="Arial" panose="020B0604020202020204" pitchFamily="34" charset="0"/>
              <a:buChar char="•"/>
            </a:pPr>
            <a:r>
              <a:rPr lang="en-US" dirty="0">
                <a:hlinkClick r:id="rId10"/>
              </a:rPr>
              <a:t>Performance tips and tricks -S/4HANA on premise</a:t>
            </a:r>
            <a:endParaRPr lang="en-US" dirty="0"/>
          </a:p>
          <a:p>
            <a:pPr marL="285750" indent="-285750">
              <a:buFont typeface="Arial" panose="020B0604020202020204" pitchFamily="34" charset="0"/>
              <a:buChar char="•"/>
            </a:pPr>
            <a:r>
              <a:rPr lang="en-US" dirty="0">
                <a:hlinkClick r:id="rId11"/>
              </a:rPr>
              <a:t>Readiness Check 2.0 –Details about the topic of Fiori</a:t>
            </a:r>
            <a:endParaRPr lang="en-US" dirty="0"/>
          </a:p>
          <a:p>
            <a:pPr marL="285750" indent="-285750">
              <a:buFont typeface="Arial" panose="020B0604020202020204" pitchFamily="34" charset="0"/>
              <a:buChar char="•"/>
            </a:pPr>
            <a:r>
              <a:rPr lang="en-US" dirty="0">
                <a:hlinkClick r:id="rId12"/>
              </a:rPr>
              <a:t>Internet facing considerations and recommendations</a:t>
            </a:r>
            <a:endParaRPr lang="en-US" dirty="0"/>
          </a:p>
          <a:p>
            <a:endParaRPr lang="en-US" dirty="0"/>
          </a:p>
        </p:txBody>
      </p:sp>
      <p:sp>
        <p:nvSpPr>
          <p:cNvPr id="7" name="Rectangle 6">
            <a:extLst>
              <a:ext uri="{FF2B5EF4-FFF2-40B4-BE49-F238E27FC236}">
                <a16:creationId xmlns:a16="http://schemas.microsoft.com/office/drawing/2014/main" id="{A1C82A41-BD95-4A95-84C8-8BD17B0E0762}"/>
              </a:ext>
            </a:extLst>
          </p:cNvPr>
          <p:cNvSpPr/>
          <p:nvPr/>
        </p:nvSpPr>
        <p:spPr>
          <a:xfrm>
            <a:off x="94623" y="779090"/>
            <a:ext cx="6096000" cy="4247317"/>
          </a:xfrm>
          <a:prstGeom prst="rect">
            <a:avLst/>
          </a:prstGeom>
        </p:spPr>
        <p:txBody>
          <a:bodyPr>
            <a:spAutoFit/>
          </a:bodyPr>
          <a:lstStyle/>
          <a:p>
            <a:endParaRPr lang="en-US" dirty="0"/>
          </a:p>
          <a:p>
            <a:r>
              <a:rPr lang="en-US" dirty="0"/>
              <a:t>For everyone:  </a:t>
            </a:r>
          </a:p>
          <a:p>
            <a:pPr marL="285750" indent="-285750">
              <a:buFont typeface="Arial" panose="020B0604020202020204" pitchFamily="34" charset="0"/>
              <a:buChar char="•"/>
            </a:pPr>
            <a:r>
              <a:rPr lang="en-US" b="1" dirty="0">
                <a:hlinkClick r:id="rId13"/>
              </a:rPr>
              <a:t>SAP Fiori for SAP S/4HANA wiki </a:t>
            </a:r>
            <a:endParaRPr lang="en-US" dirty="0"/>
          </a:p>
          <a:p>
            <a:endParaRPr lang="en-US" dirty="0"/>
          </a:p>
          <a:p>
            <a:r>
              <a:rPr lang="en-US" dirty="0"/>
              <a:t>For IT Leaders: </a:t>
            </a:r>
          </a:p>
          <a:p>
            <a:pPr marL="285750" indent="-285750">
              <a:buFont typeface="Arial" panose="020B0604020202020204" pitchFamily="34" charset="0"/>
              <a:buChar char="•"/>
            </a:pPr>
            <a:r>
              <a:rPr lang="en-US" dirty="0">
                <a:hlinkClick r:id="rId14"/>
              </a:rPr>
              <a:t>Mapping Your Journey to SAP S/4HANAA Practical Guide for Senior IT Leadership</a:t>
            </a:r>
            <a:endParaRPr lang="en-US" dirty="0"/>
          </a:p>
          <a:p>
            <a:pPr marL="285750" indent="-285750">
              <a:buFont typeface="Arial" panose="020B0604020202020204" pitchFamily="34" charset="0"/>
              <a:buChar char="•"/>
            </a:pPr>
            <a:endParaRPr lang="en-US" dirty="0"/>
          </a:p>
          <a:p>
            <a:r>
              <a:rPr lang="en-US" dirty="0"/>
              <a:t>For project managers: </a:t>
            </a:r>
          </a:p>
          <a:p>
            <a:pPr marL="285750" indent="-285750">
              <a:buFont typeface="Arial" panose="020B0604020202020204" pitchFamily="34" charset="0"/>
              <a:buChar char="•"/>
            </a:pPr>
            <a:r>
              <a:rPr lang="en-US" dirty="0">
                <a:hlinkClick r:id="rId15"/>
              </a:rPr>
              <a:t>Top 10 Myths and Misconceptions</a:t>
            </a:r>
            <a:endParaRPr lang="en-US" dirty="0"/>
          </a:p>
          <a:p>
            <a:pPr marL="285750" indent="-285750">
              <a:buFont typeface="Arial" panose="020B0604020202020204" pitchFamily="34" charset="0"/>
              <a:buChar char="•"/>
            </a:pPr>
            <a:r>
              <a:rPr lang="en-US" dirty="0">
                <a:hlinkClick r:id="rId16"/>
              </a:rPr>
              <a:t>Essential Roles for SAP S/4HANA Projects</a:t>
            </a:r>
            <a:endParaRPr lang="en-US" dirty="0"/>
          </a:p>
          <a:p>
            <a:pPr marL="285750" indent="-285750">
              <a:buFont typeface="Arial" panose="020B0604020202020204" pitchFamily="34" charset="0"/>
              <a:buChar char="•"/>
            </a:pPr>
            <a:endParaRPr lang="en-US" dirty="0"/>
          </a:p>
          <a:p>
            <a:r>
              <a:rPr lang="en-US" dirty="0"/>
              <a:t>For the whole project team:</a:t>
            </a:r>
          </a:p>
          <a:p>
            <a:pPr marL="285750" indent="-285750">
              <a:buFont typeface="Arial" panose="020B0604020202020204" pitchFamily="34" charset="0"/>
              <a:buChar char="•"/>
            </a:pPr>
            <a:r>
              <a:rPr lang="en-US" dirty="0">
                <a:hlinkClick r:id="rId17"/>
              </a:rPr>
              <a:t>Speed up your Fiori support </a:t>
            </a:r>
            <a:endParaRPr lang="en-US" dirty="0"/>
          </a:p>
          <a:p>
            <a:pPr marL="285750" indent="-285750">
              <a:buFont typeface="Arial" panose="020B0604020202020204" pitchFamily="34" charset="0"/>
              <a:buChar char="•"/>
            </a:pPr>
            <a:r>
              <a:rPr lang="en-US" dirty="0">
                <a:hlinkClick r:id="rId17"/>
              </a:rPr>
              <a:t>–Guided answer: How to create the perfect Fiori Incident </a:t>
            </a:r>
            <a:endParaRPr lang="en-US" dirty="0"/>
          </a:p>
        </p:txBody>
      </p:sp>
    </p:spTree>
    <p:extLst>
      <p:ext uri="{BB962C8B-B14F-4D97-AF65-F5344CB8AC3E}">
        <p14:creationId xmlns:p14="http://schemas.microsoft.com/office/powerpoint/2010/main" val="2469306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1606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F314B11-0F5F-4C83-B47D-B109728CFEF8}"/>
              </a:ext>
            </a:extLst>
          </p:cNvPr>
          <p:cNvSpPr txBox="1"/>
          <p:nvPr/>
        </p:nvSpPr>
        <p:spPr>
          <a:xfrm>
            <a:off x="692727" y="1108605"/>
            <a:ext cx="5865090" cy="2031325"/>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chemeClr val="tx1">
                    <a:lumMod val="95000"/>
                    <a:lumOff val="5000"/>
                  </a:schemeClr>
                </a:solidFill>
                <a:effectLst/>
                <a:latin typeface="Calibri (Body)"/>
              </a:rPr>
              <a:t>Git Hub Using Command Line</a:t>
            </a:r>
          </a:p>
          <a:p>
            <a:pPr marL="285750" indent="-285750" algn="l">
              <a:buFont typeface="Arial" panose="020B0604020202020204" pitchFamily="34" charset="0"/>
              <a:buChar char="•"/>
            </a:pPr>
            <a:r>
              <a:rPr lang="en-US" dirty="0">
                <a:solidFill>
                  <a:schemeClr val="tx1">
                    <a:lumMod val="95000"/>
                    <a:lumOff val="5000"/>
                  </a:schemeClr>
                </a:solidFill>
                <a:latin typeface="Calibri (Body)"/>
              </a:rPr>
              <a:t>Git Hub Using BAS UI</a:t>
            </a:r>
          </a:p>
          <a:p>
            <a:pPr marL="285750" indent="-285750" algn="l">
              <a:buFont typeface="Arial" panose="020B0604020202020204" pitchFamily="34" charset="0"/>
              <a:buChar char="•"/>
            </a:pPr>
            <a:r>
              <a:rPr lang="en-US" dirty="0">
                <a:solidFill>
                  <a:schemeClr val="tx1">
                    <a:lumMod val="95000"/>
                    <a:lumOff val="5000"/>
                  </a:schemeClr>
                </a:solidFill>
                <a:latin typeface="Calibri (Body)"/>
              </a:rPr>
              <a:t>Fiori Design and Development Process</a:t>
            </a:r>
          </a:p>
          <a:p>
            <a:pPr marL="285750" indent="-285750" algn="l">
              <a:buFont typeface="Arial" panose="020B0604020202020204" pitchFamily="34" charset="0"/>
              <a:buChar char="•"/>
            </a:pPr>
            <a:r>
              <a:rPr lang="en-US" dirty="0">
                <a:solidFill>
                  <a:schemeClr val="tx1">
                    <a:lumMod val="95000"/>
                    <a:lumOff val="5000"/>
                  </a:schemeClr>
                </a:solidFill>
                <a:latin typeface="Calibri (Body)"/>
              </a:rPr>
              <a:t>Central HUB – What exist where? </a:t>
            </a:r>
          </a:p>
          <a:p>
            <a:pPr marL="285750" indent="-285750" algn="l">
              <a:buFont typeface="Arial" panose="020B0604020202020204" pitchFamily="34" charset="0"/>
              <a:buChar char="•"/>
            </a:pPr>
            <a:r>
              <a:rPr lang="en-US" dirty="0">
                <a:solidFill>
                  <a:schemeClr val="tx1">
                    <a:lumMod val="95000"/>
                    <a:lumOff val="5000"/>
                  </a:schemeClr>
                </a:solidFill>
                <a:latin typeface="Calibri (Body)"/>
              </a:rPr>
              <a:t>Developer personas</a:t>
            </a:r>
          </a:p>
          <a:p>
            <a:pPr marL="285750" indent="-285750" algn="l">
              <a:buFont typeface="Arial" panose="020B0604020202020204" pitchFamily="34" charset="0"/>
              <a:buChar char="•"/>
            </a:pPr>
            <a:endParaRPr lang="en-US" dirty="0">
              <a:solidFill>
                <a:schemeClr val="tx1">
                  <a:lumMod val="95000"/>
                  <a:lumOff val="5000"/>
                </a:schemeClr>
              </a:solidFill>
              <a:latin typeface="Calibri (Body)"/>
            </a:endParaRPr>
          </a:p>
          <a:p>
            <a:pPr marL="285750" indent="-285750" algn="l">
              <a:buFont typeface="Arial" panose="020B0604020202020204" pitchFamily="34" charset="0"/>
              <a:buChar char="•"/>
            </a:pPr>
            <a:endParaRPr lang="en-US" dirty="0">
              <a:solidFill>
                <a:schemeClr val="tx1">
                  <a:lumMod val="95000"/>
                  <a:lumOff val="5000"/>
                </a:schemeClr>
              </a:solidFill>
              <a:latin typeface="Calibri (Body)"/>
            </a:endParaRPr>
          </a:p>
        </p:txBody>
      </p:sp>
      <p:pic>
        <p:nvPicPr>
          <p:cNvPr id="4104" name="Picture 8" descr="booking a schedule isometric vector illustration 661793 Vector Art at  Vecteezy">
            <a:extLst>
              <a:ext uri="{FF2B5EF4-FFF2-40B4-BE49-F238E27FC236}">
                <a16:creationId xmlns:a16="http://schemas.microsoft.com/office/drawing/2014/main" id="{56598592-71D8-4657-9C7D-B0BCD5DD29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59" t="7464" r="12777"/>
          <a:stretch/>
        </p:blipFill>
        <p:spPr bwMode="auto">
          <a:xfrm>
            <a:off x="7093136" y="896527"/>
            <a:ext cx="4553527" cy="4383480"/>
          </a:xfrm>
          <a:prstGeom prst="rect">
            <a:avLst/>
          </a:prstGeom>
          <a:ln>
            <a:noFill/>
          </a:ln>
          <a:effectLst>
            <a:softEdge rad="112500"/>
          </a:effectLst>
        </p:spPr>
      </p:pic>
      <p:sp>
        <p:nvSpPr>
          <p:cNvPr id="5" name="TextBox 4">
            <a:extLst>
              <a:ext uri="{FF2B5EF4-FFF2-40B4-BE49-F238E27FC236}">
                <a16:creationId xmlns:a16="http://schemas.microsoft.com/office/drawing/2014/main" id="{6F932370-6FF6-472C-9830-2CCA6548E3B1}"/>
              </a:ext>
            </a:extLst>
          </p:cNvPr>
          <p:cNvSpPr txBox="1"/>
          <p:nvPr/>
        </p:nvSpPr>
        <p:spPr>
          <a:xfrm>
            <a:off x="692727" y="3069361"/>
            <a:ext cx="5283200" cy="2308324"/>
          </a:xfrm>
          <a:prstGeom prst="rect">
            <a:avLst/>
          </a:prstGeom>
          <a:noFill/>
        </p:spPr>
        <p:txBody>
          <a:bodyPr wrap="square" rtlCol="0">
            <a:spAutoFit/>
          </a:bodyPr>
          <a:lstStyle/>
          <a:p>
            <a:pPr marL="285750" indent="-285750">
              <a:buFont typeface="Arial" panose="020B0604020202020204" pitchFamily="34" charset="0"/>
              <a:buChar char="•"/>
              <a:defRPr/>
            </a:pPr>
            <a:r>
              <a:rPr lang="en-US" dirty="0"/>
              <a:t>Getting started with a fresh user – Business User</a:t>
            </a:r>
          </a:p>
          <a:p>
            <a:pPr marL="285750" indent="-285750">
              <a:buFont typeface="Arial" panose="020B0604020202020204" pitchFamily="34" charset="0"/>
              <a:buChar char="•"/>
              <a:defRPr/>
            </a:pPr>
            <a:r>
              <a:rPr lang="en-US" dirty="0"/>
              <a:t>Fiori Security Expert/Fiori Administrator</a:t>
            </a:r>
          </a:p>
          <a:p>
            <a:pPr marL="285750" indent="-285750">
              <a:buFont typeface="Arial" panose="020B0604020202020204" pitchFamily="34" charset="0"/>
              <a:buChar char="•"/>
              <a:defRPr/>
            </a:pPr>
            <a:r>
              <a:rPr lang="en-US" sz="1800" dirty="0">
                <a:solidFill>
                  <a:schemeClr val="tx1">
                    <a:lumMod val="95000"/>
                    <a:lumOff val="5000"/>
                  </a:schemeClr>
                </a:solidFill>
                <a:latin typeface="Calibri (Body)"/>
              </a:rPr>
              <a:t>Configuration v/s Customizing v/s Personalization</a:t>
            </a:r>
          </a:p>
          <a:p>
            <a:pPr marL="285750" indent="-285750">
              <a:buFont typeface="Arial" panose="020B0604020202020204" pitchFamily="34" charset="0"/>
              <a:buChar char="•"/>
              <a:defRPr/>
            </a:pPr>
            <a:r>
              <a:rPr lang="en-US" dirty="0"/>
              <a:t>Some Standard SAP Roles in S/4HANA</a:t>
            </a:r>
          </a:p>
          <a:p>
            <a:pPr marL="285750" indent="-285750">
              <a:buFont typeface="Arial" panose="020B0604020202020204" pitchFamily="34" charset="0"/>
              <a:buChar char="•"/>
              <a:defRPr/>
            </a:pPr>
            <a:r>
              <a:rPr lang="en-US" dirty="0"/>
              <a:t>Rapid Deployment – Best Practice</a:t>
            </a:r>
          </a:p>
          <a:p>
            <a:pPr marL="285750" indent="-285750">
              <a:buFont typeface="Arial" panose="020B0604020202020204" pitchFamily="34" charset="0"/>
              <a:buChar char="•"/>
              <a:defRPr/>
            </a:pPr>
            <a:r>
              <a:rPr lang="en-US" dirty="0">
                <a:solidFill>
                  <a:prstClr val="black"/>
                </a:solidFill>
                <a:latin typeface="Calibri" panose="020F0502020204030204"/>
              </a:rPr>
              <a:t>Concept of Task List</a:t>
            </a:r>
          </a:p>
          <a:p>
            <a:pPr marL="285750" indent="-285750">
              <a:buFont typeface="Arial" panose="020B0604020202020204" pitchFamily="34" charset="0"/>
              <a:buChar char="•"/>
              <a:defRPr/>
            </a:pPr>
            <a:r>
              <a:rPr lang="en-US" dirty="0">
                <a:solidFill>
                  <a:prstClr val="black"/>
                </a:solidFill>
                <a:latin typeface="Calibri" panose="020F0502020204030204"/>
              </a:rPr>
              <a:t>Fiori Rapid Activation – Further Read</a:t>
            </a:r>
            <a:endParaRPr kumimoji="0" lang="en-US" b="0" i="0" u="none" strike="noStrike" kern="1200" cap="none" spc="0" normalizeH="0" baseline="0" noProof="0" dirty="0">
              <a:ln>
                <a:noFill/>
              </a:ln>
              <a:solidFill>
                <a:prstClr val="black"/>
              </a:solidFill>
              <a:effectLst/>
              <a:uLnTx/>
              <a:uFillTx/>
              <a:latin typeface="Calibri" panose="020F0502020204030204"/>
            </a:endParaRPr>
          </a:p>
          <a:p>
            <a:endParaRPr lang="en-IN" dirty="0"/>
          </a:p>
        </p:txBody>
      </p:sp>
      <p:sp>
        <p:nvSpPr>
          <p:cNvPr id="7" name="TextBox 6">
            <a:extLst>
              <a:ext uri="{FF2B5EF4-FFF2-40B4-BE49-F238E27FC236}">
                <a16:creationId xmlns:a16="http://schemas.microsoft.com/office/drawing/2014/main" id="{0E1BF6FC-3CB2-4980-9437-1FD7CA88927E}"/>
              </a:ext>
            </a:extLst>
          </p:cNvPr>
          <p:cNvSpPr txBox="1"/>
          <p:nvPr/>
        </p:nvSpPr>
        <p:spPr>
          <a:xfrm>
            <a:off x="261764" y="2595587"/>
            <a:ext cx="1117600" cy="369332"/>
          </a:xfrm>
          <a:prstGeom prst="rect">
            <a:avLst/>
          </a:prstGeom>
          <a:noFill/>
        </p:spPr>
        <p:txBody>
          <a:bodyPr wrap="square" rtlCol="0">
            <a:spAutoFit/>
          </a:bodyPr>
          <a:lstStyle/>
          <a:p>
            <a:r>
              <a:rPr lang="en-US" i="1" dirty="0"/>
              <a:t>--</a:t>
            </a:r>
            <a:r>
              <a:rPr lang="en-US" dirty="0"/>
              <a:t>Break-</a:t>
            </a:r>
            <a:r>
              <a:rPr lang="en-US" i="1" dirty="0"/>
              <a:t>-</a:t>
            </a:r>
          </a:p>
        </p:txBody>
      </p:sp>
      <p:sp>
        <p:nvSpPr>
          <p:cNvPr id="9" name="Title 3">
            <a:extLst>
              <a:ext uri="{FF2B5EF4-FFF2-40B4-BE49-F238E27FC236}">
                <a16:creationId xmlns:a16="http://schemas.microsoft.com/office/drawing/2014/main" id="{A6BB15F4-3D7C-42DC-BD60-DC16D2B51C4B}"/>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Content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Title</a:t>
            </a:r>
          </a:p>
        </p:txBody>
      </p:sp>
    </p:spTree>
    <p:extLst>
      <p:ext uri="{BB962C8B-B14F-4D97-AF65-F5344CB8AC3E}">
        <p14:creationId xmlns:p14="http://schemas.microsoft.com/office/powerpoint/2010/main" val="2512576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2308324"/>
          </a:xfrm>
          <a:prstGeom prst="rect">
            <a:avLst/>
          </a:prstGeom>
          <a:noFill/>
        </p:spPr>
        <p:txBody>
          <a:bodyPr wrap="square" rtlCol="0">
            <a:spAutoFit/>
          </a:bodyPr>
          <a:lstStyle/>
          <a:p>
            <a:pPr>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Create Git Repo From </a:t>
            </a:r>
            <a:r>
              <a:rPr lang="en-IN" b="1" i="0" dirty="0">
                <a:solidFill>
                  <a:srgbClr val="24292E"/>
                </a:solidFill>
                <a:effectLst/>
                <a:latin typeface="-apple-system"/>
              </a:rPr>
              <a:t>command line (First push):</a:t>
            </a:r>
          </a:p>
          <a:p>
            <a:pPr marL="342900" indent="-342900">
              <a:buFont typeface="+mj-lt"/>
              <a:buAutoNum type="arabicParenR"/>
              <a:defRPr/>
            </a:pPr>
            <a:r>
              <a:rPr lang="en-IN" i="0" dirty="0">
                <a:solidFill>
                  <a:srgbClr val="24292E"/>
                </a:solidFill>
                <a:effectLst/>
                <a:latin typeface="-apple-system"/>
              </a:rPr>
              <a:t>Open the terminal, and Open your Project folder</a:t>
            </a:r>
          </a:p>
          <a:p>
            <a:pPr marL="342900" indent="-342900">
              <a:buFont typeface="+mj-lt"/>
              <a:buAutoNum type="arabicParenR"/>
              <a:defRPr/>
            </a:pPr>
            <a:r>
              <a:rPr lang="en-IN" i="0" dirty="0">
                <a:solidFill>
                  <a:srgbClr val="24292E"/>
                </a:solidFill>
                <a:effectLst/>
                <a:latin typeface="-apple-system"/>
              </a:rPr>
              <a:t>Run Command </a:t>
            </a:r>
            <a:r>
              <a:rPr lang="en-IN" b="1" i="0" dirty="0">
                <a:solidFill>
                  <a:srgbClr val="24292E"/>
                </a:solidFill>
                <a:effectLst/>
                <a:latin typeface="-apple-system"/>
              </a:rPr>
              <a:t>git </a:t>
            </a:r>
            <a:r>
              <a:rPr lang="en-IN" b="1" i="0" dirty="0" err="1">
                <a:solidFill>
                  <a:srgbClr val="24292E"/>
                </a:solidFill>
                <a:effectLst/>
                <a:latin typeface="-apple-system"/>
              </a:rPr>
              <a:t>init</a:t>
            </a:r>
            <a:r>
              <a:rPr lang="en-IN" b="1" i="0" dirty="0">
                <a:solidFill>
                  <a:srgbClr val="24292E"/>
                </a:solidFill>
                <a:effectLst/>
                <a:latin typeface="-apple-system"/>
              </a:rPr>
              <a:t> </a:t>
            </a:r>
          </a:p>
          <a:p>
            <a:pPr marL="342900" indent="-342900">
              <a:buFont typeface="+mj-lt"/>
              <a:buAutoNum type="arabicParenR"/>
              <a:defRPr/>
            </a:pPr>
            <a:r>
              <a:rPr lang="en-IN" i="0" dirty="0">
                <a:solidFill>
                  <a:srgbClr val="24292E"/>
                </a:solidFill>
                <a:effectLst/>
                <a:latin typeface="-apple-system"/>
              </a:rPr>
              <a:t>git add read.md</a:t>
            </a:r>
          </a:p>
          <a:p>
            <a:pPr marL="342900" indent="-342900">
              <a:buFont typeface="+mj-lt"/>
              <a:buAutoNum type="arabicParenR"/>
              <a:defRPr/>
            </a:pPr>
            <a:r>
              <a:rPr lang="en-US" i="0" dirty="0">
                <a:solidFill>
                  <a:srgbClr val="24292E"/>
                </a:solidFill>
                <a:effectLst/>
                <a:latin typeface="-apple-system"/>
              </a:rPr>
              <a:t>git commit -m "first commit“</a:t>
            </a:r>
          </a:p>
          <a:p>
            <a:pPr marL="342900" indent="-342900">
              <a:buFont typeface="+mj-lt"/>
              <a:buAutoNum type="arabicParenR"/>
              <a:defRPr/>
            </a:pPr>
            <a:r>
              <a:rPr lang="en-IN" i="0" dirty="0">
                <a:solidFill>
                  <a:srgbClr val="24292E"/>
                </a:solidFill>
                <a:effectLst/>
                <a:latin typeface="-apple-system"/>
              </a:rPr>
              <a:t>git branch -M main</a:t>
            </a:r>
          </a:p>
          <a:p>
            <a:pPr marL="342900" indent="-342900">
              <a:buFont typeface="+mj-lt"/>
              <a:buAutoNum type="arabicParenR"/>
              <a:defRPr/>
            </a:pPr>
            <a:r>
              <a:rPr lang="en-US" i="0" dirty="0">
                <a:solidFill>
                  <a:srgbClr val="24292E"/>
                </a:solidFill>
                <a:effectLst/>
                <a:latin typeface="-apple-system"/>
              </a:rPr>
              <a:t>git remote add origin https://github.com/&lt;Git-id&gt;/&lt;Repo-name&gt;.git </a:t>
            </a:r>
          </a:p>
          <a:p>
            <a:pPr marL="342900" indent="-342900">
              <a:buFont typeface="+mj-lt"/>
              <a:buAutoNum type="arabicParenR"/>
              <a:defRPr/>
            </a:pPr>
            <a:r>
              <a:rPr lang="en-US" i="0" dirty="0">
                <a:solidFill>
                  <a:srgbClr val="24292E"/>
                </a:solidFill>
                <a:effectLst/>
                <a:latin typeface="-apple-system"/>
              </a:rPr>
              <a:t>git push -u origin main</a:t>
            </a:r>
            <a:endParaRPr lang="en-IN" i="0" dirty="0">
              <a:solidFill>
                <a:srgbClr val="24292E"/>
              </a:solidFill>
              <a:effectLst/>
              <a:latin typeface="-apple-system"/>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Command Line</a:t>
            </a:r>
          </a:p>
        </p:txBody>
      </p:sp>
      <p:sp>
        <p:nvSpPr>
          <p:cNvPr id="3" name="TextBox 2">
            <a:extLst>
              <a:ext uri="{FF2B5EF4-FFF2-40B4-BE49-F238E27FC236}">
                <a16:creationId xmlns:a16="http://schemas.microsoft.com/office/drawing/2014/main" id="{F5F53F45-AFFE-4736-A4A1-293EA8A40A1D}"/>
              </a:ext>
            </a:extLst>
          </p:cNvPr>
          <p:cNvSpPr txBox="1"/>
          <p:nvPr/>
        </p:nvSpPr>
        <p:spPr>
          <a:xfrm>
            <a:off x="261764" y="3639127"/>
            <a:ext cx="8882236" cy="1200329"/>
          </a:xfrm>
          <a:prstGeom prst="rect">
            <a:avLst/>
          </a:prstGeom>
          <a:noFill/>
        </p:spPr>
        <p:txBody>
          <a:bodyPr wrap="square" rtlCol="0">
            <a:spAutoFit/>
          </a:bodyPr>
          <a:lstStyle/>
          <a:p>
            <a:r>
              <a:rPr lang="en-US" b="1" dirty="0"/>
              <a:t>Pushing to an Existing From command line:</a:t>
            </a:r>
          </a:p>
          <a:p>
            <a:pPr marL="342900" indent="-342900">
              <a:buFont typeface="+mj-lt"/>
              <a:buAutoNum type="arabicParenR"/>
            </a:pPr>
            <a:r>
              <a:rPr lang="en-IN" dirty="0"/>
              <a:t>git add .</a:t>
            </a:r>
          </a:p>
          <a:p>
            <a:pPr marL="342900" indent="-342900">
              <a:buFont typeface="+mj-lt"/>
              <a:buAutoNum type="arabicParenR"/>
            </a:pPr>
            <a:r>
              <a:rPr lang="en-IN" dirty="0"/>
              <a:t>git commit -m “&lt;message&gt;"</a:t>
            </a:r>
          </a:p>
          <a:p>
            <a:pPr marL="342900" indent="-342900">
              <a:buFont typeface="+mj-lt"/>
              <a:buAutoNum type="arabicParenR"/>
            </a:pPr>
            <a:r>
              <a:rPr lang="en-IN" dirty="0"/>
              <a:t>git push</a:t>
            </a:r>
          </a:p>
        </p:txBody>
      </p:sp>
    </p:spTree>
    <p:extLst>
      <p:ext uri="{BB962C8B-B14F-4D97-AF65-F5344CB8AC3E}">
        <p14:creationId xmlns:p14="http://schemas.microsoft.com/office/powerpoint/2010/main" val="759744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32492"/>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Opening the project in the workspace</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E6A2A545-FD8D-4114-9C3B-1530263EA033}"/>
              </a:ext>
            </a:extLst>
          </p:cNvPr>
          <p:cNvPicPr>
            <a:picLocks noChangeAspect="1"/>
          </p:cNvPicPr>
          <p:nvPr/>
        </p:nvPicPr>
        <p:blipFill>
          <a:blip r:embed="rId3"/>
          <a:stretch>
            <a:fillRect/>
          </a:stretch>
        </p:blipFill>
        <p:spPr>
          <a:xfrm>
            <a:off x="382516" y="1417198"/>
            <a:ext cx="2702692" cy="3293347"/>
          </a:xfrm>
          <a:prstGeom prst="rect">
            <a:avLst/>
          </a:prstGeom>
        </p:spPr>
      </p:pic>
      <p:pic>
        <p:nvPicPr>
          <p:cNvPr id="7" name="Picture 6">
            <a:extLst>
              <a:ext uri="{FF2B5EF4-FFF2-40B4-BE49-F238E27FC236}">
                <a16:creationId xmlns:a16="http://schemas.microsoft.com/office/drawing/2014/main" id="{AF6AB286-0463-4DAE-8BBD-864C6FA998E3}"/>
              </a:ext>
            </a:extLst>
          </p:cNvPr>
          <p:cNvPicPr>
            <a:picLocks noChangeAspect="1"/>
          </p:cNvPicPr>
          <p:nvPr/>
        </p:nvPicPr>
        <p:blipFill>
          <a:blip r:embed="rId4"/>
          <a:stretch>
            <a:fillRect/>
          </a:stretch>
        </p:blipFill>
        <p:spPr>
          <a:xfrm>
            <a:off x="4448780" y="1380251"/>
            <a:ext cx="3970364" cy="3293347"/>
          </a:xfrm>
          <a:prstGeom prst="rect">
            <a:avLst/>
          </a:prstGeom>
        </p:spPr>
      </p:pic>
      <p:sp>
        <p:nvSpPr>
          <p:cNvPr id="12" name="Arrow: Right 11">
            <a:extLst>
              <a:ext uri="{FF2B5EF4-FFF2-40B4-BE49-F238E27FC236}">
                <a16:creationId xmlns:a16="http://schemas.microsoft.com/office/drawing/2014/main" id="{8898B0FA-49E2-47FF-B483-A9E3BA7E86D2}"/>
              </a:ext>
            </a:extLst>
          </p:cNvPr>
          <p:cNvSpPr/>
          <p:nvPr/>
        </p:nvSpPr>
        <p:spPr>
          <a:xfrm>
            <a:off x="3380510" y="2429164"/>
            <a:ext cx="1025235"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7F8A269E-E362-4D20-8486-76D47A025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2117" y="695963"/>
            <a:ext cx="2562225" cy="531876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A730EAAF-A093-4333-9EBC-1BF637250DD7}"/>
              </a:ext>
            </a:extLst>
          </p:cNvPr>
          <p:cNvSpPr/>
          <p:nvPr/>
        </p:nvSpPr>
        <p:spPr>
          <a:xfrm>
            <a:off x="8571345" y="2596207"/>
            <a:ext cx="920772"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2800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32492"/>
            <a:ext cx="88946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After click on git</a:t>
            </a:r>
            <a:r>
              <a:rPr lang="en-US" dirty="0">
                <a:solidFill>
                  <a:prstClr val="black"/>
                </a:solidFill>
                <a:latin typeface="Calibri" panose="020F0502020204030204"/>
                <a:cs typeface="Calibri" panose="020F0502020204030204" pitchFamily="34" charset="0"/>
              </a:rPr>
              <a:t>, git tab is open where we can see our changes and also commit them &amp; push to the git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3076" name="Picture 4">
            <a:extLst>
              <a:ext uri="{FF2B5EF4-FFF2-40B4-BE49-F238E27FC236}">
                <a16:creationId xmlns:a16="http://schemas.microsoft.com/office/drawing/2014/main" id="{0F333A98-6193-4D3F-92FF-FBBA1B578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478823"/>
            <a:ext cx="3996200" cy="502241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7975760-A09E-4925-910D-D0D6445AC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610" y="1478823"/>
            <a:ext cx="4638675" cy="437312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6D083EC8-B310-4EDB-96A2-6637CF6B9819}"/>
              </a:ext>
            </a:extLst>
          </p:cNvPr>
          <p:cNvCxnSpPr/>
          <p:nvPr/>
        </p:nvCxnSpPr>
        <p:spPr>
          <a:xfrm flipV="1">
            <a:off x="2142836" y="2281382"/>
            <a:ext cx="2752437" cy="110836"/>
          </a:xfrm>
          <a:prstGeom prst="straightConnector1">
            <a:avLst/>
          </a:prstGeom>
          <a:ln w="889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93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itle 1">
            <a:extLst>
              <a:ext uri="{FF2B5EF4-FFF2-40B4-BE49-F238E27FC236}">
                <a16:creationId xmlns:a16="http://schemas.microsoft.com/office/drawing/2014/main" id="{30D3248E-FDBF-414E-B635-BB91FBA5FB0E}"/>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Design and Development Process</a:t>
            </a:r>
          </a:p>
        </p:txBody>
      </p:sp>
      <p:graphicFrame>
        <p:nvGraphicFramePr>
          <p:cNvPr id="7" name="Diagram 6">
            <a:extLst>
              <a:ext uri="{FF2B5EF4-FFF2-40B4-BE49-F238E27FC236}">
                <a16:creationId xmlns:a16="http://schemas.microsoft.com/office/drawing/2014/main" id="{A106E338-F7C0-46A8-BA5F-8D3C6C652597}"/>
              </a:ext>
            </a:extLst>
          </p:cNvPr>
          <p:cNvGraphicFramePr/>
          <p:nvPr>
            <p:extLst>
              <p:ext uri="{D42A27DB-BD31-4B8C-83A1-F6EECF244321}">
                <p14:modId xmlns:p14="http://schemas.microsoft.com/office/powerpoint/2010/main" val="3904418403"/>
              </p:ext>
            </p:extLst>
          </p:nvPr>
        </p:nvGraphicFramePr>
        <p:xfrm>
          <a:off x="258618" y="549737"/>
          <a:ext cx="11255202" cy="2031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ight Brace 8">
            <a:extLst>
              <a:ext uri="{FF2B5EF4-FFF2-40B4-BE49-F238E27FC236}">
                <a16:creationId xmlns:a16="http://schemas.microsoft.com/office/drawing/2014/main" id="{2E349142-2F13-4827-BD4F-A31AAD7E7BE4}"/>
              </a:ext>
            </a:extLst>
          </p:cNvPr>
          <p:cNvSpPr/>
          <p:nvPr/>
        </p:nvSpPr>
        <p:spPr>
          <a:xfrm rot="5400000">
            <a:off x="7985871" y="-1143111"/>
            <a:ext cx="396017" cy="64160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772DB07-74D8-4825-A71B-37EB45EB9DE5}"/>
              </a:ext>
            </a:extLst>
          </p:cNvPr>
          <p:cNvSpPr txBox="1"/>
          <p:nvPr/>
        </p:nvSpPr>
        <p:spPr>
          <a:xfrm>
            <a:off x="7819017" y="2211730"/>
            <a:ext cx="1866900" cy="369332"/>
          </a:xfrm>
          <a:prstGeom prst="rect">
            <a:avLst/>
          </a:prstGeom>
          <a:noFill/>
        </p:spPr>
        <p:txBody>
          <a:bodyPr wrap="square" rtlCol="0">
            <a:spAutoFit/>
          </a:bodyPr>
          <a:lstStyle/>
          <a:p>
            <a:r>
              <a:rPr lang="en-US" b="1" dirty="0"/>
              <a:t>DevOps</a:t>
            </a:r>
          </a:p>
        </p:txBody>
      </p:sp>
      <p:sp>
        <p:nvSpPr>
          <p:cNvPr id="12" name="Rectangle 11">
            <a:extLst>
              <a:ext uri="{FF2B5EF4-FFF2-40B4-BE49-F238E27FC236}">
                <a16:creationId xmlns:a16="http://schemas.microsoft.com/office/drawing/2014/main" id="{071E2C4E-5B2A-4810-BBB8-950E61AAE4E5}"/>
              </a:ext>
            </a:extLst>
          </p:cNvPr>
          <p:cNvSpPr/>
          <p:nvPr/>
        </p:nvSpPr>
        <p:spPr>
          <a:xfrm>
            <a:off x="441960" y="3643810"/>
            <a:ext cx="1638300" cy="626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2012</a:t>
            </a:r>
          </a:p>
          <a:p>
            <a:pPr algn="ctr"/>
            <a:r>
              <a:rPr lang="en-US" dirty="0"/>
              <a:t>Eclipse</a:t>
            </a:r>
          </a:p>
        </p:txBody>
      </p:sp>
      <p:sp>
        <p:nvSpPr>
          <p:cNvPr id="13" name="Rectangle 12">
            <a:extLst>
              <a:ext uri="{FF2B5EF4-FFF2-40B4-BE49-F238E27FC236}">
                <a16:creationId xmlns:a16="http://schemas.microsoft.com/office/drawing/2014/main" id="{75FF4A5F-E0F4-45D0-8596-A0940A347795}"/>
              </a:ext>
            </a:extLst>
          </p:cNvPr>
          <p:cNvSpPr/>
          <p:nvPr/>
        </p:nvSpPr>
        <p:spPr>
          <a:xfrm>
            <a:off x="2727960" y="3166261"/>
            <a:ext cx="1766346" cy="790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a:p>
            <a:pPr algn="ctr"/>
            <a:r>
              <a:rPr lang="en-US" dirty="0"/>
              <a:t>SAP WebIDE</a:t>
            </a:r>
          </a:p>
          <a:p>
            <a:pPr algn="ctr"/>
            <a:r>
              <a:rPr lang="en-US" dirty="0"/>
              <a:t>(local comp.)</a:t>
            </a:r>
          </a:p>
        </p:txBody>
      </p:sp>
      <p:sp>
        <p:nvSpPr>
          <p:cNvPr id="14" name="Rectangle 13">
            <a:extLst>
              <a:ext uri="{FF2B5EF4-FFF2-40B4-BE49-F238E27FC236}">
                <a16:creationId xmlns:a16="http://schemas.microsoft.com/office/drawing/2014/main" id="{1AE90F91-4E67-486D-852B-D2374681379B}"/>
              </a:ext>
            </a:extLst>
          </p:cNvPr>
          <p:cNvSpPr/>
          <p:nvPr/>
        </p:nvSpPr>
        <p:spPr>
          <a:xfrm>
            <a:off x="2727960" y="4012503"/>
            <a:ext cx="1766346" cy="829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a:p>
            <a:pPr algn="ctr"/>
            <a:r>
              <a:rPr lang="en-US" dirty="0"/>
              <a:t>WebIDE Full Stack (cloud)</a:t>
            </a:r>
          </a:p>
        </p:txBody>
      </p:sp>
      <p:sp>
        <p:nvSpPr>
          <p:cNvPr id="15" name="Arrow: Chevron 14">
            <a:extLst>
              <a:ext uri="{FF2B5EF4-FFF2-40B4-BE49-F238E27FC236}">
                <a16:creationId xmlns:a16="http://schemas.microsoft.com/office/drawing/2014/main" id="{3BC96314-2506-4E7A-ADD7-19D5EC5E4B15}"/>
              </a:ext>
            </a:extLst>
          </p:cNvPr>
          <p:cNvSpPr/>
          <p:nvPr/>
        </p:nvSpPr>
        <p:spPr>
          <a:xfrm>
            <a:off x="4975859" y="3773731"/>
            <a:ext cx="731521" cy="45625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ED2553E7-E390-43F7-81BF-AC4FB540F157}"/>
              </a:ext>
            </a:extLst>
          </p:cNvPr>
          <p:cNvSpPr/>
          <p:nvPr/>
        </p:nvSpPr>
        <p:spPr>
          <a:xfrm>
            <a:off x="6094506" y="3166261"/>
            <a:ext cx="1766346" cy="790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2020-21</a:t>
            </a:r>
          </a:p>
          <a:p>
            <a:pPr algn="ctr"/>
            <a:r>
              <a:rPr lang="en-US" dirty="0"/>
              <a:t>VS Code(free)</a:t>
            </a:r>
          </a:p>
          <a:p>
            <a:pPr algn="ctr"/>
            <a:r>
              <a:rPr lang="en-US" dirty="0"/>
              <a:t>Local- plugin</a:t>
            </a:r>
          </a:p>
        </p:txBody>
      </p:sp>
      <p:sp>
        <p:nvSpPr>
          <p:cNvPr id="17" name="Rectangle 16">
            <a:extLst>
              <a:ext uri="{FF2B5EF4-FFF2-40B4-BE49-F238E27FC236}">
                <a16:creationId xmlns:a16="http://schemas.microsoft.com/office/drawing/2014/main" id="{248EE6D7-14AA-471D-BA3E-788721138FB2}"/>
              </a:ext>
            </a:extLst>
          </p:cNvPr>
          <p:cNvSpPr/>
          <p:nvPr/>
        </p:nvSpPr>
        <p:spPr>
          <a:xfrm>
            <a:off x="6094506" y="4012503"/>
            <a:ext cx="1766346" cy="829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2020</a:t>
            </a:r>
          </a:p>
          <a:p>
            <a:pPr algn="ctr"/>
            <a:r>
              <a:rPr lang="en-US" dirty="0"/>
              <a:t>BAS – Business App Studio (BTP)</a:t>
            </a:r>
          </a:p>
        </p:txBody>
      </p:sp>
      <p:sp>
        <p:nvSpPr>
          <p:cNvPr id="18" name="TextBox 17">
            <a:extLst>
              <a:ext uri="{FF2B5EF4-FFF2-40B4-BE49-F238E27FC236}">
                <a16:creationId xmlns:a16="http://schemas.microsoft.com/office/drawing/2014/main" id="{AE9AF2D8-89B6-4CB0-A9D0-E0B1308CFC96}"/>
              </a:ext>
            </a:extLst>
          </p:cNvPr>
          <p:cNvSpPr txBox="1"/>
          <p:nvPr/>
        </p:nvSpPr>
        <p:spPr>
          <a:xfrm>
            <a:off x="5463540" y="4914900"/>
            <a:ext cx="4899660" cy="923330"/>
          </a:xfrm>
          <a:prstGeom prst="rect">
            <a:avLst/>
          </a:prstGeom>
          <a:noFill/>
        </p:spPr>
        <p:txBody>
          <a:bodyPr wrap="square" rtlCol="0">
            <a:spAutoFit/>
          </a:bodyPr>
          <a:lstStyle/>
          <a:p>
            <a:r>
              <a:rPr lang="en-US" dirty="0"/>
              <a:t>Multi-cloud development tool</a:t>
            </a:r>
          </a:p>
          <a:p>
            <a:r>
              <a:rPr lang="en-US" dirty="0"/>
              <a:t>Which can be used to develop FioriApps, HANA Native, Hybrid, CAPM</a:t>
            </a:r>
          </a:p>
        </p:txBody>
      </p:sp>
    </p:spTree>
    <p:extLst>
      <p:ext uri="{BB962C8B-B14F-4D97-AF65-F5344CB8AC3E}">
        <p14:creationId xmlns:p14="http://schemas.microsoft.com/office/powerpoint/2010/main" val="388376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Title 1">
            <a:extLst>
              <a:ext uri="{FF2B5EF4-FFF2-40B4-BE49-F238E27FC236}">
                <a16:creationId xmlns:a16="http://schemas.microsoft.com/office/drawing/2014/main" id="{BD161426-A9EF-465A-9752-F7145E0DF9E0}"/>
              </a:ext>
            </a:extLst>
          </p:cNvPr>
          <p:cNvSpPr txBox="1">
            <a:spLocks/>
          </p:cNvSpPr>
          <p:nvPr/>
        </p:nvSpPr>
        <p:spPr>
          <a:xfrm>
            <a:off x="267854" y="190967"/>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Central HUB – What exist where? </a:t>
            </a:r>
          </a:p>
        </p:txBody>
      </p:sp>
      <p:sp>
        <p:nvSpPr>
          <p:cNvPr id="68" name="Rectangle 67">
            <a:extLst>
              <a:ext uri="{FF2B5EF4-FFF2-40B4-BE49-F238E27FC236}">
                <a16:creationId xmlns:a16="http://schemas.microsoft.com/office/drawing/2014/main" id="{92722B62-7D7D-46C5-A26D-25CC05528C53}"/>
              </a:ext>
            </a:extLst>
          </p:cNvPr>
          <p:cNvSpPr/>
          <p:nvPr/>
        </p:nvSpPr>
        <p:spPr>
          <a:xfrm>
            <a:off x="2539409" y="1210834"/>
            <a:ext cx="9235440" cy="24079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Fiori Frontend system (FES)</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69" name="Rectangle 68">
            <a:extLst>
              <a:ext uri="{FF2B5EF4-FFF2-40B4-BE49-F238E27FC236}">
                <a16:creationId xmlns:a16="http://schemas.microsoft.com/office/drawing/2014/main" id="{194ADD5D-9EDD-4147-A530-549D1249A9AC}"/>
              </a:ext>
            </a:extLst>
          </p:cNvPr>
          <p:cNvSpPr/>
          <p:nvPr/>
        </p:nvSpPr>
        <p:spPr>
          <a:xfrm>
            <a:off x="2539409" y="4181942"/>
            <a:ext cx="9235440" cy="2072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 Fiori Backend System (BES)</a:t>
            </a:r>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70" name="Rectangle: Rounded Corners 69">
            <a:extLst>
              <a:ext uri="{FF2B5EF4-FFF2-40B4-BE49-F238E27FC236}">
                <a16:creationId xmlns:a16="http://schemas.microsoft.com/office/drawing/2014/main" id="{61121349-E45A-4894-BAF5-1F94EF865DBF}"/>
              </a:ext>
            </a:extLst>
          </p:cNvPr>
          <p:cNvSpPr/>
          <p:nvPr/>
        </p:nvSpPr>
        <p:spPr>
          <a:xfrm>
            <a:off x="434110" y="989493"/>
            <a:ext cx="1350025"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cxnSp>
        <p:nvCxnSpPr>
          <p:cNvPr id="71" name="Connector: Elbow 70">
            <a:extLst>
              <a:ext uri="{FF2B5EF4-FFF2-40B4-BE49-F238E27FC236}">
                <a16:creationId xmlns:a16="http://schemas.microsoft.com/office/drawing/2014/main" id="{E10BDED5-96C6-459A-8A36-9E1F602A69DE}"/>
              </a:ext>
            </a:extLst>
          </p:cNvPr>
          <p:cNvCxnSpPr>
            <a:stCxn id="70" idx="3"/>
            <a:endCxn id="68" idx="1"/>
          </p:cNvCxnSpPr>
          <p:nvPr/>
        </p:nvCxnSpPr>
        <p:spPr>
          <a:xfrm>
            <a:off x="1784135" y="1345034"/>
            <a:ext cx="755274" cy="10697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343F226-8CF0-4E7B-87F2-7F66E78ECF9D}"/>
              </a:ext>
            </a:extLst>
          </p:cNvPr>
          <p:cNvSpPr/>
          <p:nvPr/>
        </p:nvSpPr>
        <p:spPr>
          <a:xfrm>
            <a:off x="434110" y="2280594"/>
            <a:ext cx="1431637" cy="69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73" name="Smiley Face 72">
            <a:extLst>
              <a:ext uri="{FF2B5EF4-FFF2-40B4-BE49-F238E27FC236}">
                <a16:creationId xmlns:a16="http://schemas.microsoft.com/office/drawing/2014/main" id="{A62B244D-FA8D-4B19-BEE7-C8FE491F7F8E}"/>
              </a:ext>
            </a:extLst>
          </p:cNvPr>
          <p:cNvSpPr/>
          <p:nvPr/>
        </p:nvSpPr>
        <p:spPr>
          <a:xfrm>
            <a:off x="31365" y="1670754"/>
            <a:ext cx="471055" cy="47405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Connector: Elbow 73">
            <a:extLst>
              <a:ext uri="{FF2B5EF4-FFF2-40B4-BE49-F238E27FC236}">
                <a16:creationId xmlns:a16="http://schemas.microsoft.com/office/drawing/2014/main" id="{0EA57D83-7B1F-48CD-A4B2-F624D71FA4BD}"/>
              </a:ext>
            </a:extLst>
          </p:cNvPr>
          <p:cNvCxnSpPr>
            <a:stCxn id="73" idx="6"/>
            <a:endCxn id="72" idx="1"/>
          </p:cNvCxnSpPr>
          <p:nvPr/>
        </p:nvCxnSpPr>
        <p:spPr>
          <a:xfrm flipH="1">
            <a:off x="434110" y="1907783"/>
            <a:ext cx="68310" cy="721286"/>
          </a:xfrm>
          <a:prstGeom prst="bentConnector5">
            <a:avLst>
              <a:gd name="adj1" fmla="val -334651"/>
              <a:gd name="adj2" fmla="val 42274"/>
              <a:gd name="adj3" fmla="val 4346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1632DEA-0AB6-45FF-A3B1-5D7AF9FC44CD}"/>
              </a:ext>
            </a:extLst>
          </p:cNvPr>
          <p:cNvCxnSpPr>
            <a:stCxn id="72" idx="3"/>
            <a:endCxn id="68" idx="1"/>
          </p:cNvCxnSpPr>
          <p:nvPr/>
        </p:nvCxnSpPr>
        <p:spPr>
          <a:xfrm flipV="1">
            <a:off x="1865747" y="2414794"/>
            <a:ext cx="673662" cy="214275"/>
          </a:xfrm>
          <a:prstGeom prst="bentConnector3">
            <a:avLst>
              <a:gd name="adj1" fmla="val 45887"/>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Flowchart: Multidocument 75">
            <a:extLst>
              <a:ext uri="{FF2B5EF4-FFF2-40B4-BE49-F238E27FC236}">
                <a16:creationId xmlns:a16="http://schemas.microsoft.com/office/drawing/2014/main" id="{57449E94-A970-4812-B1FB-79210FD3A835}"/>
              </a:ext>
            </a:extLst>
          </p:cNvPr>
          <p:cNvSpPr/>
          <p:nvPr/>
        </p:nvSpPr>
        <p:spPr>
          <a:xfrm>
            <a:off x="2817092" y="1983687"/>
            <a:ext cx="1644073" cy="1246909"/>
          </a:xfrm>
          <a:prstGeom prst="flowChartMultidocumen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Fiori Apps </a:t>
            </a:r>
          </a:p>
        </p:txBody>
      </p:sp>
      <p:sp>
        <p:nvSpPr>
          <p:cNvPr id="77" name="Rectangle 76">
            <a:extLst>
              <a:ext uri="{FF2B5EF4-FFF2-40B4-BE49-F238E27FC236}">
                <a16:creationId xmlns:a16="http://schemas.microsoft.com/office/drawing/2014/main" id="{67CC20A0-B553-4267-8C55-C08F6DF57C7C}"/>
              </a:ext>
            </a:extLst>
          </p:cNvPr>
          <p:cNvSpPr/>
          <p:nvPr/>
        </p:nvSpPr>
        <p:spPr>
          <a:xfrm>
            <a:off x="4593946" y="1918112"/>
            <a:ext cx="3273476" cy="39850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Fiori Launchpad /ui2/</a:t>
            </a:r>
            <a:r>
              <a:rPr lang="en-US" dirty="0" err="1"/>
              <a:t>flp</a:t>
            </a:r>
            <a:endParaRPr lang="en-US" dirty="0"/>
          </a:p>
        </p:txBody>
      </p:sp>
      <p:sp>
        <p:nvSpPr>
          <p:cNvPr id="78" name="Rectangle 77">
            <a:extLst>
              <a:ext uri="{FF2B5EF4-FFF2-40B4-BE49-F238E27FC236}">
                <a16:creationId xmlns:a16="http://schemas.microsoft.com/office/drawing/2014/main" id="{22C39A40-5153-40A3-A6C0-91A8597E6275}"/>
              </a:ext>
            </a:extLst>
          </p:cNvPr>
          <p:cNvSpPr/>
          <p:nvPr/>
        </p:nvSpPr>
        <p:spPr>
          <a:xfrm>
            <a:off x="4593946" y="2414794"/>
            <a:ext cx="4132458" cy="39850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Launchpad Designer /ui2/</a:t>
            </a:r>
            <a:r>
              <a:rPr lang="en-US" dirty="0" err="1"/>
              <a:t>flpd_conf</a:t>
            </a:r>
            <a:endParaRPr lang="en-US" dirty="0"/>
          </a:p>
        </p:txBody>
      </p:sp>
      <p:sp>
        <p:nvSpPr>
          <p:cNvPr id="79" name="Rectangle 78">
            <a:extLst>
              <a:ext uri="{FF2B5EF4-FFF2-40B4-BE49-F238E27FC236}">
                <a16:creationId xmlns:a16="http://schemas.microsoft.com/office/drawing/2014/main" id="{DDAD6AE9-AD78-48B7-8447-79671CDED98E}"/>
              </a:ext>
            </a:extLst>
          </p:cNvPr>
          <p:cNvSpPr/>
          <p:nvPr/>
        </p:nvSpPr>
        <p:spPr>
          <a:xfrm>
            <a:off x="4593946" y="2911476"/>
            <a:ext cx="3273476" cy="39850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/ui2/</a:t>
            </a:r>
            <a:r>
              <a:rPr lang="en-US" dirty="0" err="1"/>
              <a:t>theme_designer</a:t>
            </a:r>
            <a:endParaRPr lang="en-US" dirty="0"/>
          </a:p>
        </p:txBody>
      </p:sp>
      <p:sp>
        <p:nvSpPr>
          <p:cNvPr id="80" name="Rectangle: Rounded Corners 79">
            <a:extLst>
              <a:ext uri="{FF2B5EF4-FFF2-40B4-BE49-F238E27FC236}">
                <a16:creationId xmlns:a16="http://schemas.microsoft.com/office/drawing/2014/main" id="{9CAEB6E8-5D6D-48B9-80A4-AE5AF7229046}"/>
              </a:ext>
            </a:extLst>
          </p:cNvPr>
          <p:cNvSpPr/>
          <p:nvPr/>
        </p:nvSpPr>
        <p:spPr>
          <a:xfrm>
            <a:off x="8894619" y="1918112"/>
            <a:ext cx="1136073" cy="80448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Roles</a:t>
            </a:r>
          </a:p>
        </p:txBody>
      </p:sp>
      <p:sp>
        <p:nvSpPr>
          <p:cNvPr id="81" name="Rectangle: Rounded Corners 80">
            <a:extLst>
              <a:ext uri="{FF2B5EF4-FFF2-40B4-BE49-F238E27FC236}">
                <a16:creationId xmlns:a16="http://schemas.microsoft.com/office/drawing/2014/main" id="{C4D5A38D-0700-47CD-B2FC-5E4E0AD5DA6A}"/>
              </a:ext>
            </a:extLst>
          </p:cNvPr>
          <p:cNvSpPr/>
          <p:nvPr/>
        </p:nvSpPr>
        <p:spPr>
          <a:xfrm>
            <a:off x="9047019" y="2070512"/>
            <a:ext cx="1136073" cy="80448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Roles</a:t>
            </a:r>
          </a:p>
        </p:txBody>
      </p:sp>
      <p:sp>
        <p:nvSpPr>
          <p:cNvPr id="82" name="Rectangle: Rounded Corners 81">
            <a:extLst>
              <a:ext uri="{FF2B5EF4-FFF2-40B4-BE49-F238E27FC236}">
                <a16:creationId xmlns:a16="http://schemas.microsoft.com/office/drawing/2014/main" id="{CD1D9F0E-BEAE-4392-926E-9BD232F65A42}"/>
              </a:ext>
            </a:extLst>
          </p:cNvPr>
          <p:cNvSpPr/>
          <p:nvPr/>
        </p:nvSpPr>
        <p:spPr>
          <a:xfrm>
            <a:off x="9199419" y="2222912"/>
            <a:ext cx="1304288" cy="106287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Fiori Content</a:t>
            </a:r>
          </a:p>
          <a:p>
            <a:pPr algn="ctr"/>
            <a:r>
              <a:rPr lang="en-US" sz="1050" dirty="0">
                <a:solidFill>
                  <a:srgbClr val="FF0000"/>
                </a:solidFill>
              </a:rPr>
              <a:t>Roles, Group, Catalog</a:t>
            </a:r>
          </a:p>
        </p:txBody>
      </p:sp>
      <p:sp>
        <p:nvSpPr>
          <p:cNvPr id="83" name="Rectangle: Rounded Corners 82">
            <a:extLst>
              <a:ext uri="{FF2B5EF4-FFF2-40B4-BE49-F238E27FC236}">
                <a16:creationId xmlns:a16="http://schemas.microsoft.com/office/drawing/2014/main" id="{94C5790F-739B-418A-B9DB-F118C52FAE38}"/>
              </a:ext>
            </a:extLst>
          </p:cNvPr>
          <p:cNvSpPr/>
          <p:nvPr/>
        </p:nvSpPr>
        <p:spPr>
          <a:xfrm>
            <a:off x="10594110" y="1983687"/>
            <a:ext cx="1117600" cy="13262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Registration</a:t>
            </a:r>
          </a:p>
        </p:txBody>
      </p:sp>
      <p:sp>
        <p:nvSpPr>
          <p:cNvPr id="84" name="Rectangle: Rounded Corners 83">
            <a:extLst>
              <a:ext uri="{FF2B5EF4-FFF2-40B4-BE49-F238E27FC236}">
                <a16:creationId xmlns:a16="http://schemas.microsoft.com/office/drawing/2014/main" id="{219A93D2-F3FF-494A-A5E1-B40E2D12D2BC}"/>
              </a:ext>
            </a:extLst>
          </p:cNvPr>
          <p:cNvSpPr/>
          <p:nvPr/>
        </p:nvSpPr>
        <p:spPr>
          <a:xfrm>
            <a:off x="9047019" y="1345034"/>
            <a:ext cx="2479964" cy="3925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Alias, RFCs</a:t>
            </a:r>
          </a:p>
        </p:txBody>
      </p:sp>
      <p:cxnSp>
        <p:nvCxnSpPr>
          <p:cNvPr id="85" name="Straight Arrow Connector 84">
            <a:extLst>
              <a:ext uri="{FF2B5EF4-FFF2-40B4-BE49-F238E27FC236}">
                <a16:creationId xmlns:a16="http://schemas.microsoft.com/office/drawing/2014/main" id="{A37FAE14-9078-4D70-9862-44F5BC49D36E}"/>
              </a:ext>
            </a:extLst>
          </p:cNvPr>
          <p:cNvCxnSpPr>
            <a:stCxn id="68" idx="2"/>
            <a:endCxn id="69" idx="0"/>
          </p:cNvCxnSpPr>
          <p:nvPr/>
        </p:nvCxnSpPr>
        <p:spPr>
          <a:xfrm>
            <a:off x="7157129" y="3618754"/>
            <a:ext cx="0" cy="5631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DF38DE88-86FD-4FB1-824E-1EF75800DAF8}"/>
              </a:ext>
            </a:extLst>
          </p:cNvPr>
          <p:cNvSpPr/>
          <p:nvPr/>
        </p:nvSpPr>
        <p:spPr>
          <a:xfrm>
            <a:off x="7023208" y="3759054"/>
            <a:ext cx="267841" cy="282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A2F96CB2-31A5-4DD9-84BE-863A9EC9B3DD}"/>
              </a:ext>
            </a:extLst>
          </p:cNvPr>
          <p:cNvSpPr txBox="1"/>
          <p:nvPr/>
        </p:nvSpPr>
        <p:spPr>
          <a:xfrm>
            <a:off x="7426037" y="3716929"/>
            <a:ext cx="4285669" cy="338554"/>
          </a:xfrm>
          <a:prstGeom prst="rect">
            <a:avLst/>
          </a:prstGeom>
          <a:noFill/>
        </p:spPr>
        <p:txBody>
          <a:bodyPr wrap="square" rtlCol="0">
            <a:spAutoFit/>
          </a:bodyPr>
          <a:lstStyle/>
          <a:p>
            <a:r>
              <a:rPr lang="en-US" sz="1600" b="1" dirty="0"/>
              <a:t>Same frontend user must exist in backend also</a:t>
            </a:r>
          </a:p>
        </p:txBody>
      </p:sp>
      <p:sp>
        <p:nvSpPr>
          <p:cNvPr id="88" name="Flowchart: Multidocument 87">
            <a:extLst>
              <a:ext uri="{FF2B5EF4-FFF2-40B4-BE49-F238E27FC236}">
                <a16:creationId xmlns:a16="http://schemas.microsoft.com/office/drawing/2014/main" id="{6FDCF994-26FD-4838-AF48-A97D03512ED9}"/>
              </a:ext>
            </a:extLst>
          </p:cNvPr>
          <p:cNvSpPr/>
          <p:nvPr/>
        </p:nvSpPr>
        <p:spPr>
          <a:xfrm>
            <a:off x="2798621" y="4842342"/>
            <a:ext cx="1644073" cy="1246909"/>
          </a:xfrm>
          <a:prstGeom prst="flowChartMultidocumen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Existing Z and SAP </a:t>
            </a:r>
            <a:r>
              <a:rPr lang="en-US" dirty="0" err="1"/>
              <a:t>TCode</a:t>
            </a:r>
            <a:endParaRPr lang="en-US" dirty="0"/>
          </a:p>
        </p:txBody>
      </p:sp>
      <p:sp>
        <p:nvSpPr>
          <p:cNvPr id="89" name="Rectangle 88">
            <a:extLst>
              <a:ext uri="{FF2B5EF4-FFF2-40B4-BE49-F238E27FC236}">
                <a16:creationId xmlns:a16="http://schemas.microsoft.com/office/drawing/2014/main" id="{51ABF24F-F306-40EA-BD4D-78A97AD8ABB0}"/>
              </a:ext>
            </a:extLst>
          </p:cNvPr>
          <p:cNvSpPr/>
          <p:nvPr/>
        </p:nvSpPr>
        <p:spPr>
          <a:xfrm>
            <a:off x="4886037" y="4842342"/>
            <a:ext cx="1736437" cy="8836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Backend Content</a:t>
            </a:r>
          </a:p>
        </p:txBody>
      </p:sp>
      <p:sp>
        <p:nvSpPr>
          <p:cNvPr id="90" name="Rectangle 89">
            <a:extLst>
              <a:ext uri="{FF2B5EF4-FFF2-40B4-BE49-F238E27FC236}">
                <a16:creationId xmlns:a16="http://schemas.microsoft.com/office/drawing/2014/main" id="{D4C96A77-8C06-46B6-88DE-F0F2B31DE9CB}"/>
              </a:ext>
            </a:extLst>
          </p:cNvPr>
          <p:cNvSpPr/>
          <p:nvPr/>
        </p:nvSpPr>
        <p:spPr>
          <a:xfrm>
            <a:off x="6952101" y="4842342"/>
            <a:ext cx="1736437" cy="88361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 and Data</a:t>
            </a:r>
          </a:p>
        </p:txBody>
      </p:sp>
      <p:sp>
        <p:nvSpPr>
          <p:cNvPr id="91" name="Rectangle 90">
            <a:extLst>
              <a:ext uri="{FF2B5EF4-FFF2-40B4-BE49-F238E27FC236}">
                <a16:creationId xmlns:a16="http://schemas.microsoft.com/office/drawing/2014/main" id="{1198A38B-3CA4-4D43-ABC9-8DD91BB41CA1}"/>
              </a:ext>
            </a:extLst>
          </p:cNvPr>
          <p:cNvSpPr/>
          <p:nvPr/>
        </p:nvSpPr>
        <p:spPr>
          <a:xfrm>
            <a:off x="9023926" y="4842341"/>
            <a:ext cx="2503057" cy="112221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Develop OData Services </a:t>
            </a:r>
          </a:p>
          <a:p>
            <a:pPr algn="ctr"/>
            <a:r>
              <a:rPr lang="en-US" b="1" dirty="0"/>
              <a:t>MPC and DPC classes</a:t>
            </a:r>
          </a:p>
        </p:txBody>
      </p:sp>
      <p:sp>
        <p:nvSpPr>
          <p:cNvPr id="92" name="Flowchart: Magnetic Disk 91">
            <a:extLst>
              <a:ext uri="{FF2B5EF4-FFF2-40B4-BE49-F238E27FC236}">
                <a16:creationId xmlns:a16="http://schemas.microsoft.com/office/drawing/2014/main" id="{100B69E2-58B3-465E-9358-BC6A225DA4B7}"/>
              </a:ext>
            </a:extLst>
          </p:cNvPr>
          <p:cNvSpPr/>
          <p:nvPr/>
        </p:nvSpPr>
        <p:spPr>
          <a:xfrm>
            <a:off x="8608292" y="6433237"/>
            <a:ext cx="415634" cy="238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B7794D9E-F232-4304-8ED3-B44B19F14EB4}"/>
              </a:ext>
            </a:extLst>
          </p:cNvPr>
          <p:cNvCxnSpPr>
            <a:cxnSpLocks/>
            <a:stCxn id="69" idx="2"/>
            <a:endCxn id="92" idx="1"/>
          </p:cNvCxnSpPr>
          <p:nvPr/>
        </p:nvCxnSpPr>
        <p:spPr>
          <a:xfrm>
            <a:off x="7157129" y="6254067"/>
            <a:ext cx="1658980" cy="1791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0DCFD787-2C51-4F49-BF3F-5F3AC11B20DB}"/>
              </a:ext>
            </a:extLst>
          </p:cNvPr>
          <p:cNvSpPr txBox="1"/>
          <p:nvPr/>
        </p:nvSpPr>
        <p:spPr>
          <a:xfrm>
            <a:off x="2706626" y="1241308"/>
            <a:ext cx="3084945" cy="646331"/>
          </a:xfrm>
          <a:prstGeom prst="rect">
            <a:avLst/>
          </a:prstGeom>
          <a:noFill/>
        </p:spPr>
        <p:txBody>
          <a:bodyPr wrap="square" rtlCol="0">
            <a:spAutoFit/>
          </a:bodyPr>
          <a:lstStyle/>
          <a:p>
            <a:r>
              <a:rPr lang="en-US" dirty="0"/>
              <a:t>SAP_GWFND, SAP_UI, </a:t>
            </a:r>
            <a:r>
              <a:rPr lang="en-US" b="1" dirty="0"/>
              <a:t>UIS4OP1</a:t>
            </a:r>
          </a:p>
        </p:txBody>
      </p:sp>
      <p:sp>
        <p:nvSpPr>
          <p:cNvPr id="95" name="TextBox 94">
            <a:extLst>
              <a:ext uri="{FF2B5EF4-FFF2-40B4-BE49-F238E27FC236}">
                <a16:creationId xmlns:a16="http://schemas.microsoft.com/office/drawing/2014/main" id="{0CA67C09-4FC0-4889-805C-B34A3E394B8A}"/>
              </a:ext>
            </a:extLst>
          </p:cNvPr>
          <p:cNvSpPr txBox="1"/>
          <p:nvPr/>
        </p:nvSpPr>
        <p:spPr>
          <a:xfrm>
            <a:off x="2623128" y="4302015"/>
            <a:ext cx="3029528" cy="375511"/>
          </a:xfrm>
          <a:prstGeom prst="rect">
            <a:avLst/>
          </a:prstGeom>
          <a:noFill/>
        </p:spPr>
        <p:txBody>
          <a:bodyPr wrap="square" rtlCol="0">
            <a:spAutoFit/>
          </a:bodyPr>
          <a:lstStyle/>
          <a:p>
            <a:r>
              <a:rPr lang="en-US" dirty="0"/>
              <a:t>IW_BEP</a:t>
            </a:r>
            <a:r>
              <a:rPr lang="en-US" b="1" dirty="0"/>
              <a:t>, S4CORE</a:t>
            </a:r>
          </a:p>
        </p:txBody>
      </p:sp>
    </p:spTree>
    <p:extLst>
      <p:ext uri="{BB962C8B-B14F-4D97-AF65-F5344CB8AC3E}">
        <p14:creationId xmlns:p14="http://schemas.microsoft.com/office/powerpoint/2010/main" val="353722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itle 1">
            <a:extLst>
              <a:ext uri="{FF2B5EF4-FFF2-40B4-BE49-F238E27FC236}">
                <a16:creationId xmlns:a16="http://schemas.microsoft.com/office/drawing/2014/main" id="{F2381AFE-4A13-487D-A9BC-A5E1800A8DC8}"/>
              </a:ext>
            </a:extLst>
          </p:cNvPr>
          <p:cNvSpPr txBox="1">
            <a:spLocks/>
          </p:cNvSpPr>
          <p:nvPr/>
        </p:nvSpPr>
        <p:spPr>
          <a:xfrm>
            <a:off x="143192" y="170702"/>
            <a:ext cx="10319864" cy="54754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personas</a:t>
            </a:r>
          </a:p>
        </p:txBody>
      </p:sp>
      <p:pic>
        <p:nvPicPr>
          <p:cNvPr id="7" name="Picture 6">
            <a:extLst>
              <a:ext uri="{FF2B5EF4-FFF2-40B4-BE49-F238E27FC236}">
                <a16:creationId xmlns:a16="http://schemas.microsoft.com/office/drawing/2014/main" id="{1B52770D-269A-462B-A215-26623121F1BA}"/>
              </a:ext>
            </a:extLst>
          </p:cNvPr>
          <p:cNvPicPr>
            <a:picLocks noChangeAspect="1"/>
          </p:cNvPicPr>
          <p:nvPr/>
        </p:nvPicPr>
        <p:blipFill>
          <a:blip r:embed="rId3"/>
          <a:stretch>
            <a:fillRect/>
          </a:stretch>
        </p:blipFill>
        <p:spPr>
          <a:xfrm>
            <a:off x="3655729" y="4878860"/>
            <a:ext cx="6707471" cy="1832228"/>
          </a:xfrm>
          <a:prstGeom prst="rect">
            <a:avLst/>
          </a:prstGeom>
        </p:spPr>
      </p:pic>
      <p:sp>
        <p:nvSpPr>
          <p:cNvPr id="9" name="Smiley Face 8">
            <a:extLst>
              <a:ext uri="{FF2B5EF4-FFF2-40B4-BE49-F238E27FC236}">
                <a16:creationId xmlns:a16="http://schemas.microsoft.com/office/drawing/2014/main" id="{DBED96FC-6E77-4A44-8533-7758B48187A4}"/>
              </a:ext>
            </a:extLst>
          </p:cNvPr>
          <p:cNvSpPr/>
          <p:nvPr/>
        </p:nvSpPr>
        <p:spPr>
          <a:xfrm>
            <a:off x="1192515" y="771613"/>
            <a:ext cx="434337" cy="43894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28DE28C-1F29-4201-BEA6-20E2DC8A2E79}"/>
              </a:ext>
            </a:extLst>
          </p:cNvPr>
          <p:cNvSpPr txBox="1"/>
          <p:nvPr/>
        </p:nvSpPr>
        <p:spPr>
          <a:xfrm>
            <a:off x="315061" y="1158479"/>
            <a:ext cx="2950774" cy="3970318"/>
          </a:xfrm>
          <a:prstGeom prst="rect">
            <a:avLst/>
          </a:prstGeom>
          <a:noFill/>
        </p:spPr>
        <p:txBody>
          <a:bodyPr wrap="square" rtlCol="0">
            <a:spAutoFit/>
          </a:bodyPr>
          <a:lstStyle/>
          <a:p>
            <a:r>
              <a:rPr lang="en-US" b="1" dirty="0"/>
              <a:t>SAP Basis Consultants</a:t>
            </a:r>
          </a:p>
          <a:p>
            <a:pPr marL="285750" indent="-285750">
              <a:buFontTx/>
              <a:buChar char="-"/>
            </a:pPr>
            <a:r>
              <a:rPr lang="en-US" dirty="0"/>
              <a:t>Arrange the hardware</a:t>
            </a:r>
          </a:p>
          <a:p>
            <a:pPr marL="285750" indent="-285750">
              <a:buFontTx/>
              <a:buChar char="-"/>
            </a:pPr>
            <a:r>
              <a:rPr lang="en-US" dirty="0"/>
              <a:t>Plan for system installation</a:t>
            </a:r>
          </a:p>
          <a:p>
            <a:pPr marL="285750" indent="-285750">
              <a:buFontTx/>
              <a:buChar char="-"/>
            </a:pPr>
            <a:r>
              <a:rPr lang="en-US" dirty="0"/>
              <a:t>Create Stack.xml and install</a:t>
            </a:r>
          </a:p>
          <a:p>
            <a:pPr marL="285750" indent="-285750">
              <a:buFontTx/>
              <a:buChar char="-"/>
            </a:pPr>
            <a:r>
              <a:rPr lang="en-US" dirty="0"/>
              <a:t>Upgrade systems</a:t>
            </a:r>
          </a:p>
          <a:p>
            <a:pPr marL="285750" indent="-285750">
              <a:buFontTx/>
              <a:buChar char="-"/>
            </a:pPr>
            <a:r>
              <a:rPr lang="en-US" dirty="0"/>
              <a:t>Download and apply SAP notes</a:t>
            </a:r>
          </a:p>
          <a:p>
            <a:pPr marL="285750" indent="-285750">
              <a:buFontTx/>
              <a:buChar char="-"/>
            </a:pPr>
            <a:r>
              <a:rPr lang="en-US" dirty="0"/>
              <a:t>Maintain system health and backup</a:t>
            </a:r>
          </a:p>
          <a:p>
            <a:pPr marL="285750" indent="-285750">
              <a:buFontTx/>
              <a:buChar char="-"/>
            </a:pPr>
            <a:r>
              <a:rPr lang="en-US" dirty="0"/>
              <a:t>Overall security and user management</a:t>
            </a:r>
          </a:p>
          <a:p>
            <a:pPr marL="285750" indent="-285750">
              <a:buFontTx/>
              <a:buChar char="-"/>
            </a:pPr>
            <a:r>
              <a:rPr lang="en-US" dirty="0"/>
              <a:t>GRC Consultant</a:t>
            </a:r>
          </a:p>
        </p:txBody>
      </p:sp>
      <p:sp>
        <p:nvSpPr>
          <p:cNvPr id="12" name="Smiley Face 11">
            <a:extLst>
              <a:ext uri="{FF2B5EF4-FFF2-40B4-BE49-F238E27FC236}">
                <a16:creationId xmlns:a16="http://schemas.microsoft.com/office/drawing/2014/main" id="{F67F516A-71FA-4E78-AFF3-833AA75D8792}"/>
              </a:ext>
            </a:extLst>
          </p:cNvPr>
          <p:cNvSpPr/>
          <p:nvPr/>
        </p:nvSpPr>
        <p:spPr>
          <a:xfrm>
            <a:off x="4687986" y="686100"/>
            <a:ext cx="434337" cy="438945"/>
          </a:xfrm>
          <a:prstGeom prst="smileyFac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786B41D-3D81-427F-814C-4201BF9F3664}"/>
              </a:ext>
            </a:extLst>
          </p:cNvPr>
          <p:cNvSpPr txBox="1"/>
          <p:nvPr/>
        </p:nvSpPr>
        <p:spPr>
          <a:xfrm>
            <a:off x="3417075" y="1154310"/>
            <a:ext cx="3254903" cy="3631763"/>
          </a:xfrm>
          <a:prstGeom prst="rect">
            <a:avLst/>
          </a:prstGeom>
          <a:noFill/>
        </p:spPr>
        <p:txBody>
          <a:bodyPr wrap="square" rtlCol="0">
            <a:spAutoFit/>
          </a:bodyPr>
          <a:lstStyle/>
          <a:p>
            <a:r>
              <a:rPr lang="en-US" sz="1600" b="1" dirty="0"/>
              <a:t>SAP Fiori Administrator/ Fiori Security Consultants</a:t>
            </a:r>
          </a:p>
          <a:p>
            <a:pPr marL="285750" indent="-285750">
              <a:buFontTx/>
              <a:buChar char="-"/>
            </a:pPr>
            <a:r>
              <a:rPr lang="en-US" sz="1100" dirty="0"/>
              <a:t>Install Fiori Apps</a:t>
            </a:r>
          </a:p>
          <a:p>
            <a:pPr marL="285750" indent="-285750">
              <a:buFontTx/>
              <a:buChar char="-"/>
            </a:pPr>
            <a:r>
              <a:rPr lang="en-US" sz="1100" dirty="0"/>
              <a:t>Check and verify if the components are available</a:t>
            </a:r>
          </a:p>
          <a:p>
            <a:pPr marL="285750" indent="-285750">
              <a:buFontTx/>
              <a:buChar char="-"/>
            </a:pPr>
            <a:r>
              <a:rPr lang="en-US" sz="1100" dirty="0"/>
              <a:t>Conduct fit-to-standard workshop</a:t>
            </a:r>
          </a:p>
          <a:p>
            <a:pPr marL="285750" indent="-285750">
              <a:buFontTx/>
              <a:buChar char="-"/>
            </a:pPr>
            <a:r>
              <a:rPr lang="en-US" sz="1100" dirty="0"/>
              <a:t>Identify Scope</a:t>
            </a:r>
          </a:p>
          <a:p>
            <a:pPr marL="285750" indent="-285750">
              <a:buFontTx/>
              <a:buChar char="-"/>
            </a:pPr>
            <a:r>
              <a:rPr lang="en-US" sz="1100" dirty="0"/>
              <a:t>Configure Roles in Fiori system</a:t>
            </a:r>
          </a:p>
          <a:p>
            <a:pPr marL="285750" indent="-285750">
              <a:buFontTx/>
              <a:buChar char="-"/>
            </a:pPr>
            <a:r>
              <a:rPr lang="en-US" sz="1100" dirty="0"/>
              <a:t>Manage the deployment of Fiori apps</a:t>
            </a:r>
          </a:p>
          <a:p>
            <a:pPr marL="285750" indent="-285750">
              <a:buFontTx/>
              <a:buChar char="-"/>
            </a:pPr>
            <a:r>
              <a:rPr lang="en-US" sz="1100" dirty="0"/>
              <a:t>Run Task lists</a:t>
            </a:r>
          </a:p>
          <a:p>
            <a:pPr marL="285750" indent="-285750">
              <a:buFontTx/>
              <a:buChar char="-"/>
            </a:pPr>
            <a:r>
              <a:rPr lang="en-US" sz="1100" dirty="0"/>
              <a:t>Create users who work with Fiori</a:t>
            </a:r>
          </a:p>
          <a:p>
            <a:pPr marL="285750" indent="-285750">
              <a:buFontTx/>
              <a:buChar char="-"/>
            </a:pPr>
            <a:r>
              <a:rPr lang="en-US" sz="1100" dirty="0"/>
              <a:t>Create Sample users for testing</a:t>
            </a:r>
          </a:p>
          <a:p>
            <a:pPr marL="285750" indent="-285750">
              <a:buFontTx/>
              <a:buChar char="-"/>
            </a:pPr>
            <a:r>
              <a:rPr lang="en-US" sz="1100" dirty="0"/>
              <a:t>Configuring and Adaption of Standard SAP Content</a:t>
            </a:r>
          </a:p>
          <a:p>
            <a:pPr marL="285750" indent="-285750">
              <a:buFontTx/>
              <a:buChar char="-"/>
            </a:pPr>
            <a:r>
              <a:rPr lang="en-US" sz="1100" dirty="0"/>
              <a:t>Standard Fiori App activation</a:t>
            </a:r>
          </a:p>
          <a:p>
            <a:pPr marL="285750" indent="-285750">
              <a:buFontTx/>
              <a:buChar char="-"/>
            </a:pPr>
            <a:r>
              <a:rPr lang="en-US" sz="1100" dirty="0"/>
              <a:t>Troubleshoot Fiori apps</a:t>
            </a:r>
          </a:p>
          <a:p>
            <a:pPr marL="285750" indent="-285750">
              <a:buFontTx/>
              <a:buChar char="-"/>
            </a:pPr>
            <a:r>
              <a:rPr lang="en-US" sz="1100" dirty="0"/>
              <a:t>Configure Custom apps according to need, develop new custom content and roles</a:t>
            </a:r>
          </a:p>
          <a:p>
            <a:pPr marL="285750" indent="-285750">
              <a:buFontTx/>
              <a:buChar char="-"/>
            </a:pPr>
            <a:r>
              <a:rPr lang="en-US" sz="1100" dirty="0"/>
              <a:t>Design Launchpad pages</a:t>
            </a:r>
          </a:p>
          <a:p>
            <a:pPr marL="285750" indent="-285750">
              <a:buFontTx/>
              <a:buChar char="-"/>
            </a:pPr>
            <a:r>
              <a:rPr lang="en-US" sz="1100" dirty="0"/>
              <a:t>Entire Company theming experience for Fiori</a:t>
            </a:r>
          </a:p>
          <a:p>
            <a:pPr marL="285750" indent="-285750">
              <a:buFontTx/>
              <a:buChar char="-"/>
            </a:pPr>
            <a:r>
              <a:rPr lang="en-US" sz="1100" dirty="0"/>
              <a:t>Change login and logout pages</a:t>
            </a:r>
          </a:p>
        </p:txBody>
      </p:sp>
      <p:sp>
        <p:nvSpPr>
          <p:cNvPr id="14" name="Smiley Face 13">
            <a:extLst>
              <a:ext uri="{FF2B5EF4-FFF2-40B4-BE49-F238E27FC236}">
                <a16:creationId xmlns:a16="http://schemas.microsoft.com/office/drawing/2014/main" id="{30877792-3BA5-4787-A556-B7B141BFA3F4}"/>
              </a:ext>
            </a:extLst>
          </p:cNvPr>
          <p:cNvSpPr/>
          <p:nvPr/>
        </p:nvSpPr>
        <p:spPr>
          <a:xfrm>
            <a:off x="7837908" y="576553"/>
            <a:ext cx="434337" cy="438945"/>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4789603-2038-4D6F-BF3C-695FDBF446D6}"/>
              </a:ext>
            </a:extLst>
          </p:cNvPr>
          <p:cNvSpPr txBox="1"/>
          <p:nvPr/>
        </p:nvSpPr>
        <p:spPr>
          <a:xfrm>
            <a:off x="6823219" y="1043840"/>
            <a:ext cx="2463714" cy="3554819"/>
          </a:xfrm>
          <a:prstGeom prst="rect">
            <a:avLst/>
          </a:prstGeom>
          <a:noFill/>
        </p:spPr>
        <p:txBody>
          <a:bodyPr wrap="square" rtlCol="0">
            <a:spAutoFit/>
          </a:bodyPr>
          <a:lstStyle/>
          <a:p>
            <a:r>
              <a:rPr lang="en-US" sz="1600" b="1" dirty="0"/>
              <a:t>Key Users – Non technical</a:t>
            </a:r>
          </a:p>
          <a:p>
            <a:pPr marL="285750" indent="-285750">
              <a:buFontTx/>
              <a:buChar char="-"/>
            </a:pPr>
            <a:r>
              <a:rPr lang="en-US" sz="1100" dirty="0"/>
              <a:t>Little technical knowledge on UI5</a:t>
            </a:r>
          </a:p>
          <a:p>
            <a:pPr marL="285750" indent="-285750">
              <a:buFontTx/>
              <a:buChar char="-"/>
            </a:pPr>
            <a:r>
              <a:rPr lang="en-US" sz="1100" dirty="0"/>
              <a:t>Non-coding background</a:t>
            </a:r>
          </a:p>
          <a:p>
            <a:pPr marL="285750" indent="-285750">
              <a:buFontTx/>
              <a:buChar char="-"/>
            </a:pPr>
            <a:r>
              <a:rPr lang="en-US" sz="1100" dirty="0"/>
              <a:t>Enhance Fiori apps with minor adaptions which we call key-user extensibility in S/4HANA</a:t>
            </a:r>
          </a:p>
          <a:p>
            <a:pPr marL="285750" indent="-285750">
              <a:buFontTx/>
              <a:buChar char="-"/>
            </a:pPr>
            <a:r>
              <a:rPr lang="en-US" sz="1100" dirty="0"/>
              <a:t>Customization changes in SAP system</a:t>
            </a:r>
          </a:p>
          <a:p>
            <a:pPr marL="285750" indent="-285750">
              <a:buFontTx/>
              <a:buChar char="-"/>
            </a:pPr>
            <a:r>
              <a:rPr lang="en-US" sz="1100" dirty="0"/>
              <a:t>Configure apps like My Inbox fiori app</a:t>
            </a:r>
          </a:p>
          <a:p>
            <a:pPr marL="285750" indent="-285750">
              <a:buFontTx/>
              <a:buChar char="-"/>
            </a:pPr>
            <a:r>
              <a:rPr lang="en-US" sz="1100" dirty="0"/>
              <a:t>Customize Analytic Apps</a:t>
            </a:r>
          </a:p>
          <a:p>
            <a:pPr marL="285750" indent="-285750">
              <a:buFontTx/>
              <a:buChar char="-"/>
            </a:pPr>
            <a:r>
              <a:rPr lang="en-US" sz="1100" dirty="0"/>
              <a:t>Use S/4HANA embedded Analytics to develop new type of apps - KPI Tiles</a:t>
            </a:r>
          </a:p>
          <a:p>
            <a:pPr marL="285750" indent="-285750">
              <a:buFontTx/>
              <a:buChar char="-"/>
            </a:pPr>
            <a:endParaRPr lang="en-US" sz="1100" dirty="0"/>
          </a:p>
          <a:p>
            <a:pPr marL="285750" indent="-285750">
              <a:buFontTx/>
              <a:buChar char="-"/>
            </a:pPr>
            <a:r>
              <a:rPr lang="en-US" sz="1100" dirty="0"/>
              <a:t>Query Browser</a:t>
            </a:r>
          </a:p>
          <a:p>
            <a:pPr marL="285750" indent="-285750">
              <a:buFontTx/>
              <a:buChar char="-"/>
            </a:pPr>
            <a:r>
              <a:rPr lang="en-US" sz="1100" dirty="0"/>
              <a:t>KPI Tiles</a:t>
            </a:r>
          </a:p>
          <a:p>
            <a:pPr marL="285750" indent="-285750">
              <a:buFontTx/>
              <a:buChar char="-"/>
            </a:pPr>
            <a:r>
              <a:rPr lang="en-US" sz="1100" dirty="0"/>
              <a:t>OVP</a:t>
            </a:r>
          </a:p>
          <a:p>
            <a:pPr marL="285750" indent="-285750">
              <a:buFontTx/>
              <a:buChar char="-"/>
            </a:pPr>
            <a:r>
              <a:rPr lang="en-US" sz="1100" dirty="0"/>
              <a:t>ALP</a:t>
            </a:r>
          </a:p>
          <a:p>
            <a:pPr marL="285750" indent="-285750">
              <a:buFontTx/>
              <a:buChar char="-"/>
            </a:pPr>
            <a:r>
              <a:rPr lang="en-US" sz="1100" dirty="0"/>
              <a:t>APF</a:t>
            </a:r>
          </a:p>
        </p:txBody>
      </p:sp>
      <p:sp>
        <p:nvSpPr>
          <p:cNvPr id="16" name="Smiley Face 15">
            <a:extLst>
              <a:ext uri="{FF2B5EF4-FFF2-40B4-BE49-F238E27FC236}">
                <a16:creationId xmlns:a16="http://schemas.microsoft.com/office/drawing/2014/main" id="{6DAD22D9-2BA5-4667-98A6-07257B799B9C}"/>
              </a:ext>
            </a:extLst>
          </p:cNvPr>
          <p:cNvSpPr/>
          <p:nvPr/>
        </p:nvSpPr>
        <p:spPr>
          <a:xfrm>
            <a:off x="10624151" y="552140"/>
            <a:ext cx="434337" cy="43894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6838336-268B-4FC8-B768-F36139D3CB89}"/>
              </a:ext>
            </a:extLst>
          </p:cNvPr>
          <p:cNvSpPr txBox="1"/>
          <p:nvPr/>
        </p:nvSpPr>
        <p:spPr>
          <a:xfrm>
            <a:off x="9521237" y="1043246"/>
            <a:ext cx="2463714" cy="3862596"/>
          </a:xfrm>
          <a:prstGeom prst="rect">
            <a:avLst/>
          </a:prstGeom>
          <a:noFill/>
        </p:spPr>
        <p:txBody>
          <a:bodyPr wrap="square" rtlCol="0">
            <a:spAutoFit/>
          </a:bodyPr>
          <a:lstStyle/>
          <a:p>
            <a:r>
              <a:rPr lang="en-US" sz="1400" b="1" dirty="0"/>
              <a:t>UI5 Fiori Developers</a:t>
            </a:r>
          </a:p>
          <a:p>
            <a:pPr marL="285750" indent="-285750">
              <a:buFontTx/>
              <a:buChar char="-"/>
            </a:pPr>
            <a:r>
              <a:rPr lang="en-US" sz="1050" dirty="0"/>
              <a:t>Setup the development tools like BAS, VS Code</a:t>
            </a:r>
          </a:p>
          <a:p>
            <a:pPr marL="285750" indent="-285750">
              <a:buFontTx/>
              <a:buChar char="-"/>
            </a:pPr>
            <a:r>
              <a:rPr lang="en-US" sz="1050" dirty="0"/>
              <a:t>Create Secure connection using Cloud Connector and maintain destinations</a:t>
            </a:r>
          </a:p>
          <a:p>
            <a:pPr marL="285750" indent="-285750">
              <a:buFontTx/>
              <a:buChar char="-"/>
            </a:pPr>
            <a:r>
              <a:rPr lang="en-US" sz="1050" dirty="0"/>
              <a:t>Developing custom Fiori Apps – Using Annotations or Free Style</a:t>
            </a:r>
          </a:p>
          <a:p>
            <a:pPr marL="285750" indent="-285750">
              <a:buFontTx/>
              <a:buChar char="-"/>
            </a:pPr>
            <a:r>
              <a:rPr lang="en-US" sz="1050" dirty="0"/>
              <a:t>Developing OData Services and Activation of Services</a:t>
            </a:r>
          </a:p>
          <a:p>
            <a:pPr marL="285750" indent="-285750">
              <a:buFontTx/>
              <a:buChar char="-"/>
            </a:pPr>
            <a:r>
              <a:rPr lang="en-US" sz="1050" dirty="0"/>
              <a:t>Create Custom apps of different kinds</a:t>
            </a:r>
          </a:p>
          <a:p>
            <a:pPr marL="285750" indent="-285750">
              <a:buFontTx/>
              <a:buChar char="-"/>
            </a:pPr>
            <a:r>
              <a:rPr lang="en-US" sz="1050" dirty="0"/>
              <a:t>Troubleshoot apps</a:t>
            </a:r>
          </a:p>
          <a:p>
            <a:pPr marL="285750" indent="-285750">
              <a:buFontTx/>
              <a:buChar char="-"/>
            </a:pPr>
            <a:r>
              <a:rPr lang="en-US" sz="1050" dirty="0"/>
              <a:t>Deploy Fiori Apps developed in company to SAP System</a:t>
            </a:r>
          </a:p>
          <a:p>
            <a:pPr marL="285750" indent="-285750">
              <a:buFontTx/>
              <a:buChar char="-"/>
            </a:pPr>
            <a:r>
              <a:rPr lang="en-US" sz="1050" dirty="0"/>
              <a:t>Work with SAP BTP to open app on SAP CF</a:t>
            </a:r>
          </a:p>
          <a:p>
            <a:pPr marL="285750" indent="-285750">
              <a:buFontTx/>
              <a:buChar char="-"/>
            </a:pPr>
            <a:r>
              <a:rPr lang="en-US" sz="1050" dirty="0"/>
              <a:t>Extensive knowledge on JS and Node JS</a:t>
            </a:r>
          </a:p>
          <a:p>
            <a:pPr marL="285750" indent="-285750">
              <a:buFontTx/>
              <a:buChar char="-"/>
            </a:pPr>
            <a:r>
              <a:rPr lang="en-US" sz="1050" dirty="0"/>
              <a:t>Build unit and integration test</a:t>
            </a:r>
          </a:p>
          <a:p>
            <a:pPr marL="285750" indent="-285750">
              <a:buFontTx/>
              <a:buChar char="-"/>
            </a:pPr>
            <a:r>
              <a:rPr lang="en-US" sz="1050" dirty="0"/>
              <a:t>Create CI/CD pipelines</a:t>
            </a:r>
          </a:p>
          <a:p>
            <a:pPr marL="285750" indent="-285750">
              <a:buFontTx/>
              <a:buChar char="-"/>
            </a:pPr>
            <a:r>
              <a:rPr lang="en-US" sz="1050" dirty="0"/>
              <a:t>Advocate the development team</a:t>
            </a:r>
          </a:p>
          <a:p>
            <a:pPr marL="285750" indent="-285750">
              <a:buFontTx/>
              <a:buChar char="-"/>
            </a:pPr>
            <a:r>
              <a:rPr lang="en-US" sz="1050" dirty="0"/>
              <a:t>Create Fiori Prototypes</a:t>
            </a:r>
          </a:p>
        </p:txBody>
      </p:sp>
      <p:sp>
        <p:nvSpPr>
          <p:cNvPr id="18" name="TextBox 17">
            <a:extLst>
              <a:ext uri="{FF2B5EF4-FFF2-40B4-BE49-F238E27FC236}">
                <a16:creationId xmlns:a16="http://schemas.microsoft.com/office/drawing/2014/main" id="{A4AA9634-28FE-4329-9308-1520034409FD}"/>
              </a:ext>
            </a:extLst>
          </p:cNvPr>
          <p:cNvSpPr txBox="1"/>
          <p:nvPr/>
        </p:nvSpPr>
        <p:spPr>
          <a:xfrm>
            <a:off x="6148340" y="338051"/>
            <a:ext cx="3898615" cy="369332"/>
          </a:xfrm>
          <a:prstGeom prst="rect">
            <a:avLst/>
          </a:prstGeom>
          <a:noFill/>
        </p:spPr>
        <p:txBody>
          <a:bodyPr wrap="square" rtlCol="0">
            <a:spAutoFit/>
          </a:bodyPr>
          <a:lstStyle/>
          <a:p>
            <a:r>
              <a:rPr lang="en-US" b="1" dirty="0"/>
              <a:t>Fiori Architect</a:t>
            </a:r>
          </a:p>
        </p:txBody>
      </p:sp>
      <p:sp>
        <p:nvSpPr>
          <p:cNvPr id="19" name="TextBox 18">
            <a:extLst>
              <a:ext uri="{FF2B5EF4-FFF2-40B4-BE49-F238E27FC236}">
                <a16:creationId xmlns:a16="http://schemas.microsoft.com/office/drawing/2014/main" id="{D57678E5-A0BE-411C-AC9E-A9A0F7C8A5AF}"/>
              </a:ext>
            </a:extLst>
          </p:cNvPr>
          <p:cNvSpPr txBox="1"/>
          <p:nvPr/>
        </p:nvSpPr>
        <p:spPr>
          <a:xfrm>
            <a:off x="401447" y="4981198"/>
            <a:ext cx="2950774" cy="1754326"/>
          </a:xfrm>
          <a:prstGeom prst="rect">
            <a:avLst/>
          </a:prstGeom>
          <a:noFill/>
        </p:spPr>
        <p:txBody>
          <a:bodyPr wrap="square" rtlCol="0">
            <a:spAutoFit/>
          </a:bodyPr>
          <a:lstStyle/>
          <a:p>
            <a:r>
              <a:rPr lang="en-US" dirty="0">
                <a:hlinkClick r:id="rId4"/>
              </a:rPr>
              <a:t>https://training.sap.com/certification/c_fioad_1909-sap-certified-technology-associate---sap-fiori-system-administration-g/</a:t>
            </a:r>
            <a:endParaRPr lang="en-US" dirty="0"/>
          </a:p>
          <a:p>
            <a:endParaRPr lang="en-US" dirty="0"/>
          </a:p>
        </p:txBody>
      </p:sp>
    </p:spTree>
    <p:extLst>
      <p:ext uri="{BB962C8B-B14F-4D97-AF65-F5344CB8AC3E}">
        <p14:creationId xmlns:p14="http://schemas.microsoft.com/office/powerpoint/2010/main" val="39506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99317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14617</TotalTime>
  <Words>2113</Words>
  <Application>Microsoft Office PowerPoint</Application>
  <PresentationFormat>Widescreen</PresentationFormat>
  <Paragraphs>316</Paragraphs>
  <Slides>23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-apple-system</vt:lpstr>
      <vt:lpstr>Arial</vt:lpstr>
      <vt:lpstr>Calibri</vt:lpstr>
      <vt:lpstr>Calibri (Body)</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nishannainsukha@soyuztechnologies.com</cp:lastModifiedBy>
  <cp:revision>672</cp:revision>
  <dcterms:created xsi:type="dcterms:W3CDTF">2016-07-10T03:33:26Z</dcterms:created>
  <dcterms:modified xsi:type="dcterms:W3CDTF">2021-06-03T10:32:27Z</dcterms:modified>
</cp:coreProperties>
</file>